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</p:sldMasterIdLst>
  <p:notesMasterIdLst>
    <p:notesMasterId r:id="rId60"/>
  </p:notesMasterIdLst>
  <p:sldIdLst>
    <p:sldId id="349" r:id="rId3"/>
    <p:sldId id="374" r:id="rId4"/>
    <p:sldId id="373" r:id="rId5"/>
    <p:sldId id="337" r:id="rId6"/>
    <p:sldId id="368" r:id="rId7"/>
    <p:sldId id="369" r:id="rId8"/>
    <p:sldId id="370" r:id="rId9"/>
    <p:sldId id="306" r:id="rId10"/>
    <p:sldId id="307" r:id="rId11"/>
    <p:sldId id="321" r:id="rId12"/>
    <p:sldId id="323" r:id="rId13"/>
    <p:sldId id="308" r:id="rId14"/>
    <p:sldId id="309" r:id="rId15"/>
    <p:sldId id="310" r:id="rId16"/>
    <p:sldId id="375" r:id="rId17"/>
    <p:sldId id="376" r:id="rId18"/>
    <p:sldId id="350" r:id="rId19"/>
    <p:sldId id="351" r:id="rId20"/>
    <p:sldId id="352" r:id="rId21"/>
    <p:sldId id="353" r:id="rId22"/>
    <p:sldId id="354" r:id="rId23"/>
    <p:sldId id="358" r:id="rId24"/>
    <p:sldId id="332" r:id="rId25"/>
    <p:sldId id="327" r:id="rId26"/>
    <p:sldId id="328" r:id="rId27"/>
    <p:sldId id="329" r:id="rId28"/>
    <p:sldId id="330" r:id="rId29"/>
    <p:sldId id="331" r:id="rId30"/>
    <p:sldId id="333" r:id="rId31"/>
    <p:sldId id="335" r:id="rId32"/>
    <p:sldId id="334" r:id="rId33"/>
    <p:sldId id="313" r:id="rId34"/>
    <p:sldId id="314" r:id="rId35"/>
    <p:sldId id="316" r:id="rId36"/>
    <p:sldId id="356" r:id="rId37"/>
    <p:sldId id="357" r:id="rId38"/>
    <p:sldId id="363" r:id="rId39"/>
    <p:sldId id="364" r:id="rId40"/>
    <p:sldId id="365" r:id="rId41"/>
    <p:sldId id="342" r:id="rId42"/>
    <p:sldId id="377" r:id="rId43"/>
    <p:sldId id="300" r:id="rId44"/>
    <p:sldId id="301" r:id="rId45"/>
    <p:sldId id="302" r:id="rId46"/>
    <p:sldId id="303" r:id="rId47"/>
    <p:sldId id="304" r:id="rId48"/>
    <p:sldId id="305" r:id="rId49"/>
    <p:sldId id="367" r:id="rId50"/>
    <p:sldId id="372" r:id="rId51"/>
    <p:sldId id="340" r:id="rId52"/>
    <p:sldId id="343" r:id="rId53"/>
    <p:sldId id="344" r:id="rId54"/>
    <p:sldId id="345" r:id="rId55"/>
    <p:sldId id="346" r:id="rId56"/>
    <p:sldId id="347" r:id="rId57"/>
    <p:sldId id="348" r:id="rId58"/>
    <p:sldId id="317" r:id="rId5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FF0000"/>
    <a:srgbClr val="00FFFF"/>
    <a:srgbClr val="000000"/>
    <a:srgbClr val="0000FF"/>
    <a:srgbClr val="0000CC"/>
    <a:srgbClr val="3333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5" autoAdjust="0"/>
    <p:restoredTop sz="94800" autoAdjust="0"/>
  </p:normalViewPr>
  <p:slideViewPr>
    <p:cSldViewPr>
      <p:cViewPr>
        <p:scale>
          <a:sx n="66" d="100"/>
          <a:sy n="66" d="100"/>
        </p:scale>
        <p:origin x="-64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4.xml"/><Relationship Id="rId1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A5EFA2BF-C561-414B-BD3E-549D0FB7BC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43315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93188" name="页脚占位符 3"/>
          <p:cNvSpPr txBox="1">
            <a:spLocks noGrp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/>
              <a:t>中国英语教师网</a:t>
            </a:r>
          </a:p>
        </p:txBody>
      </p:sp>
      <p:sp>
        <p:nvSpPr>
          <p:cNvPr id="93189" name="灯片编号占位符 4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/>
            <a:fld id="{C7E67C7D-C707-4F4F-AB23-F3996B84F6D5}" type="slidenum">
              <a:rPr lang="zh-CN" altLang="en-US" sz="1200"/>
              <a:pPr algn="r" eaLnBrk="1" hangingPunct="1"/>
              <a:t>11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1F73B-B3A9-443F-B23F-36C61BA88D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8653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6ABFB-77E1-4674-BE94-63A40F5A7C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2658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0327AC-0BF8-4C90-AFF9-92D3097298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3156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86ADC-5529-4B5A-BC86-5558C91B683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4731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B4633-E3F7-40F6-8E73-32CAB94F40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3631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BE618-0FE7-4F1F-BF2E-B4DD4B5D0A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385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5933B-C6DB-479D-BFDA-842AC498BB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5876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19D99-F517-47F6-B782-A4447C7A1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93002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80327-0476-42D4-B6C0-6D7071E3820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4346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F5350-BB4C-4F88-A61A-0F3086049F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3208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60E4E-A80A-4052-8EE4-AC9EF24F17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625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96A09-13F4-4E9B-A646-4E2ED20962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85920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997E5-F7A5-4377-B301-7B377CC82F4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5699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5FDD-9D3D-4574-A1E1-15063A1147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65839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B67B5-B7F7-4A96-9356-44F5678A97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0614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00C8E-0647-425F-9075-8C55E3F4B1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3024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6F809-BA41-44A4-9FE9-01692D0887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968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397AA-581D-4CE7-8CF1-1079B5F182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2647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7814F-FD95-4915-B180-F925ED6477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7406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D0F2A-029A-4F3A-9F04-17CCB7488C2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3352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DA04F-A459-478A-A8C8-A28FE53D2B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41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F96F9-18BA-4846-B1BB-B7FBB39BBE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8055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79847-2576-4886-88C9-645B29D27B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24357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494E4-0787-4795-B638-3179E8D616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7056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B5F7AAC4-E8A2-455E-8172-FD79C5A4D9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246A2493-482B-45FF-809C-15ACCC872C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38142;&#25509;&#36164;&#28304;/&#20154;&#25945;&#29256;7&#19979;_Unit04_A_1b.mp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38142;&#25509;&#36164;&#28304;/&#20154;&#25945;&#29256;7&#19979;_Unit04_A_2a.mp3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38142;&#25509;&#36164;&#28304;/&#20154;&#25945;&#29256;7&#19979;_Unit04_A_2b.mp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hyperlink" Target="http://www.chinatuku.com/dh/jr-yrj/index.htm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40644;&#34003;\Unit%2012%20Don't%20eat%20in%20class\2.MPG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gif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gif"/><Relationship Id="rId12" Type="http://schemas.openxmlformats.org/officeDocument/2006/relationships/image" Target="../media/image34.jpeg"/><Relationship Id="rId2" Type="http://schemas.openxmlformats.org/officeDocument/2006/relationships/video" Target="file:///C:\My%20Documents\&#23385;\17-2.avi" TargetMode="External"/><Relationship Id="rId16" Type="http://schemas.openxmlformats.org/officeDocument/2006/relationships/image" Target="../media/image36.gif"/><Relationship Id="rId1" Type="http://schemas.openxmlformats.org/officeDocument/2006/relationships/video" Target="file:///D:\&#19971;&#24180;&#32423;&#19979;\&#35828;&#35838;&#35838;&#20214;\Unit%2012\2.MPG" TargetMode="External"/><Relationship Id="rId6" Type="http://schemas.openxmlformats.org/officeDocument/2006/relationships/image" Target="../media/image9.gif"/><Relationship Id="rId11" Type="http://schemas.openxmlformats.org/officeDocument/2006/relationships/image" Target="../media/image6.png"/><Relationship Id="rId5" Type="http://schemas.openxmlformats.org/officeDocument/2006/relationships/image" Target="../media/image10.gif"/><Relationship Id="rId15" Type="http://schemas.openxmlformats.org/officeDocument/2006/relationships/image" Target="../media/image8.gif"/><Relationship Id="rId10" Type="http://schemas.openxmlformats.org/officeDocument/2006/relationships/image" Target="../media/image33.jpeg"/><Relationship Id="rId4" Type="http://schemas.openxmlformats.org/officeDocument/2006/relationships/image" Target="../media/image3.jpeg"/><Relationship Id="rId9" Type="http://schemas.openxmlformats.org/officeDocument/2006/relationships/image" Target="../media/image32.jpeg"/><Relationship Id="rId1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38142;&#25509;&#36164;&#28304;/&#20154;&#25945;&#29256;7&#19979;_Unit04_A_2d.mp3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slide" Target="slide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43.jpeg"/><Relationship Id="rId4" Type="http://schemas.openxmlformats.org/officeDocument/2006/relationships/hyperlink" Target="http://www.99turn.com/catalog_10.html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slide" Target="slide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slide" Target="slide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1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013"/>
            <a:ext cx="9144000" cy="685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Text Box 9"/>
          <p:cNvSpPr txBox="1">
            <a:spLocks noChangeArrowheads="1"/>
          </p:cNvSpPr>
          <p:nvPr/>
        </p:nvSpPr>
        <p:spPr bwMode="auto">
          <a:xfrm>
            <a:off x="1371600" y="2133600"/>
            <a:ext cx="6400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>
                <a:solidFill>
                  <a:srgbClr val="CC0099"/>
                </a:solidFill>
                <a:latin typeface="Jokerman" pitchFamily="82" charset="0"/>
              </a:rPr>
              <a:t>           </a:t>
            </a:r>
            <a:r>
              <a:rPr lang="en-US" altLang="zh-CN" sz="4800" b="1">
                <a:latin typeface="Jokerman" pitchFamily="82" charset="0"/>
              </a:rPr>
              <a:t>Unit 4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rgbClr val="CC0099"/>
                </a:solidFill>
                <a:latin typeface="Jokerman" pitchFamily="82" charset="0"/>
              </a:rPr>
              <a:t>   Don’t eat in class</a:t>
            </a:r>
            <a:r>
              <a:rPr lang="en-US" altLang="zh-CN" sz="4400">
                <a:solidFill>
                  <a:srgbClr val="CC0099"/>
                </a:solidFill>
                <a:latin typeface="Jokerman" pitchFamily="82" charset="0"/>
              </a:rPr>
              <a:t>!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3581400" y="5486400"/>
            <a:ext cx="5257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rgbClr val="0000CC"/>
                </a:solidFill>
                <a:latin typeface="Arial" pitchFamily="34" charset="0"/>
              </a:rPr>
              <a:t>枣阳市实验中学教师      马  冀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5943600" y="4267200"/>
            <a:ext cx="2438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latin typeface="Arial" pitchFamily="34" charset="0"/>
              </a:rPr>
              <a:t>SectionA(1a-2d)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04813"/>
            <a:ext cx="8013700" cy="1447800"/>
          </a:xfrm>
          <a:ln w="57150">
            <a:solidFill>
              <a:srgbClr val="FF99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3200" b="1" smtClean="0">
                <a:solidFill>
                  <a:srgbClr val="FF0066"/>
                </a:solidFill>
              </a:rPr>
              <a:t>be </a:t>
            </a:r>
            <a:r>
              <a:rPr lang="en-US" altLang="zh-CN" sz="3200" b="1" smtClean="0">
                <a:solidFill>
                  <a:schemeClr val="accent2"/>
                </a:solidFill>
              </a:rPr>
              <a:t>late for class =  arrive late for class</a:t>
            </a:r>
            <a:r>
              <a:rPr lang="en-US" altLang="zh-CN" sz="3200" b="1" smtClean="0"/>
              <a:t> 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3924300" y="2420938"/>
            <a:ext cx="4572000" cy="3784600"/>
          </a:xfrm>
          <a:prstGeom prst="rect">
            <a:avLst/>
          </a:prstGeom>
          <a:noFill/>
          <a:ln w="571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/>
              <a:t>A: Can we </a:t>
            </a:r>
            <a:r>
              <a:rPr kumimoji="1" lang="en-US" altLang="zh-CN" sz="2800" b="1">
                <a:solidFill>
                  <a:srgbClr val="FF0000"/>
                </a:solidFill>
              </a:rPr>
              <a:t>arrive late for</a:t>
            </a:r>
            <a:r>
              <a:rPr kumimoji="1" lang="en-US" altLang="zh-CN" sz="2800" b="1"/>
              <a:t> class?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/>
              <a:t>B: No, we can’t. </a:t>
            </a:r>
            <a:r>
              <a:rPr kumimoji="1" lang="en-US" altLang="zh-CN" sz="2800" b="1">
                <a:solidFill>
                  <a:schemeClr val="accent2"/>
                </a:solidFill>
              </a:rPr>
              <a:t>We can’t arrive   late for class.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</a:rPr>
              <a:t>Don’t arrive late for class.</a:t>
            </a:r>
          </a:p>
        </p:txBody>
      </p:sp>
      <p:pic>
        <p:nvPicPr>
          <p:cNvPr id="90116" name="Picture 9" descr="00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>
            <a:lum bright="-48000" contras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5" r="41322" b="8527"/>
          <a:stretch>
            <a:fillRect/>
          </a:stretch>
        </p:blipFill>
        <p:spPr>
          <a:xfrm>
            <a:off x="684213" y="3284538"/>
            <a:ext cx="2857500" cy="2857500"/>
          </a:xfrm>
          <a:noFill/>
          <a:ln w="19050">
            <a:solidFill>
              <a:srgbClr val="808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 autoUpdateAnimBg="0"/>
      <p:bldP spid="75784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7"/>
          <p:cNvSpPr txBox="1">
            <a:spLocks noChangeArrowheads="1"/>
          </p:cNvSpPr>
          <p:nvPr/>
        </p:nvSpPr>
        <p:spPr bwMode="auto">
          <a:xfrm>
            <a:off x="6918325" y="3241675"/>
            <a:ext cx="26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/>
              <a:t>.</a:t>
            </a:r>
          </a:p>
        </p:txBody>
      </p:sp>
      <p:sp>
        <p:nvSpPr>
          <p:cNvPr id="71690" name="Rectangle 10"/>
          <p:cNvSpPr>
            <a:spLocks noChangeArrowheads="1"/>
          </p:cNvSpPr>
          <p:nvPr>
            <p:ph type="body" idx="4294967295"/>
          </p:nvPr>
        </p:nvSpPr>
        <p:spPr>
          <a:xfrm>
            <a:off x="533400" y="1143000"/>
            <a:ext cx="7772400" cy="4114800"/>
          </a:xfrm>
          <a:noFill/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A</a:t>
            </a:r>
            <a:r>
              <a:rPr lang="en-US" altLang="zh-CN" sz="2800" b="1" smtClean="0">
                <a:solidFill>
                  <a:schemeClr val="accent2"/>
                </a:solidFill>
                <a:latin typeface="Times New Roman" pitchFamily="18" charset="0"/>
              </a:rPr>
              <a:t>: Can</a:t>
            </a:r>
            <a:r>
              <a:rPr lang="en-US" altLang="zh-CN" sz="2800" b="1" smtClean="0">
                <a:latin typeface="Times New Roman" pitchFamily="18" charset="0"/>
              </a:rPr>
              <a:t> we run in the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</a:rPr>
              <a:t> hallways</a:t>
            </a:r>
            <a:r>
              <a:rPr lang="en-US" altLang="zh-CN" sz="2800" b="1" smtClean="0">
                <a:latin typeface="Times New Roman" pitchFamily="18" charset="0"/>
              </a:rPr>
              <a:t>?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B: No, we can’t. </a:t>
            </a:r>
            <a:r>
              <a:rPr lang="en-US" altLang="zh-CN" sz="2800" b="1" smtClean="0">
                <a:solidFill>
                  <a:schemeClr val="accent2"/>
                </a:solidFill>
                <a:latin typeface="Times New Roman" pitchFamily="18" charset="0"/>
              </a:rPr>
              <a:t>We can’t run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2800" b="1" smtClean="0">
                <a:solidFill>
                  <a:schemeClr val="accent2"/>
                </a:solidFill>
                <a:latin typeface="Times New Roman" pitchFamily="18" charset="0"/>
              </a:rPr>
              <a:t>    in the hallways.</a:t>
            </a:r>
          </a:p>
        </p:txBody>
      </p:sp>
      <p:pic>
        <p:nvPicPr>
          <p:cNvPr id="92164" name="Picture 4" descr="4-23-08-til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524000"/>
            <a:ext cx="2878138" cy="385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990600" y="3657600"/>
            <a:ext cx="4149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</a:rPr>
              <a:t>Don’t run in the hallways.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0" grpId="0" build="p" autoUpdateAnimBg="0"/>
      <p:bldP spid="921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533400" y="3124200"/>
            <a:ext cx="60404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b="1">
                <a:solidFill>
                  <a:srgbClr val="0000FF"/>
                </a:solidFill>
              </a:rPr>
              <a:t> </a:t>
            </a:r>
            <a:r>
              <a:rPr kumimoji="1" lang="en-US" altLang="zh-CN" sz="3200" b="1">
                <a:solidFill>
                  <a:srgbClr val="0000FF"/>
                </a:solidFill>
              </a:rPr>
              <a:t>Can</a:t>
            </a:r>
            <a:r>
              <a:rPr kumimoji="1" lang="en-US" altLang="zh-CN" sz="3200" b="1"/>
              <a:t> we play it in the </a:t>
            </a:r>
            <a:r>
              <a:rPr kumimoji="1" lang="en-US" altLang="zh-CN" sz="3200" b="1">
                <a:solidFill>
                  <a:srgbClr val="0000FF"/>
                </a:solidFill>
              </a:rPr>
              <a:t>class</a:t>
            </a:r>
            <a:r>
              <a:rPr kumimoji="1" lang="en-US" altLang="zh-CN" sz="3200" b="1">
                <a:solidFill>
                  <a:srgbClr val="FF0066"/>
                </a:solidFill>
              </a:rPr>
              <a:t>rooms</a:t>
            </a:r>
            <a:r>
              <a:rPr kumimoji="1" lang="en-US" altLang="zh-CN" sz="3200" b="1"/>
              <a:t>?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1905000" y="3810000"/>
            <a:ext cx="2695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b="1"/>
              <a:t>  </a:t>
            </a:r>
            <a:r>
              <a:rPr kumimoji="1" lang="en-US" altLang="zh-CN" sz="3200" b="1"/>
              <a:t>No, we </a:t>
            </a:r>
            <a:r>
              <a:rPr kumimoji="1" lang="en-US" altLang="zh-CN" sz="3200" b="1">
                <a:solidFill>
                  <a:srgbClr val="0000FF"/>
                </a:solidFill>
              </a:rPr>
              <a:t>can’t</a:t>
            </a:r>
            <a:r>
              <a:rPr kumimoji="1" lang="en-US" altLang="zh-CN" sz="3200" b="1"/>
              <a:t> .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914400" y="4343400"/>
            <a:ext cx="65262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/>
              <a:t>But we </a:t>
            </a:r>
            <a:r>
              <a:rPr kumimoji="1" lang="en-US" altLang="zh-CN" sz="3200" b="1">
                <a:solidFill>
                  <a:srgbClr val="0000FF"/>
                </a:solidFill>
              </a:rPr>
              <a:t>can</a:t>
            </a:r>
            <a:r>
              <a:rPr kumimoji="1" lang="en-US" altLang="zh-CN" sz="3200" b="1"/>
              <a:t> play it </a:t>
            </a:r>
            <a:r>
              <a:rPr kumimoji="1" lang="en-US" altLang="zh-CN" sz="3200" b="1" u="sng">
                <a:solidFill>
                  <a:srgbClr val="0066FF"/>
                </a:solidFill>
              </a:rPr>
              <a:t>out</a:t>
            </a:r>
            <a:r>
              <a:rPr kumimoji="1" lang="en-US" altLang="zh-CN" sz="3200" b="1" u="sng">
                <a:solidFill>
                  <a:srgbClr val="FF0066"/>
                </a:solidFill>
              </a:rPr>
              <a:t>si</a:t>
            </a:r>
            <a:r>
              <a:rPr kumimoji="1" lang="en-US" altLang="zh-CN" sz="3200" b="1" u="sng">
                <a:solidFill>
                  <a:srgbClr val="0066FF"/>
                </a:solidFill>
              </a:rPr>
              <a:t>de</a:t>
            </a:r>
            <a:r>
              <a:rPr kumimoji="1" lang="en-US" altLang="zh-CN" sz="3200" b="1"/>
              <a:t>.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04800" y="2590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 b="1"/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6096000" y="4419600"/>
            <a:ext cx="2109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>
                <a:solidFill>
                  <a:srgbClr val="003300"/>
                </a:solidFill>
              </a:rPr>
              <a:t>(</a:t>
            </a:r>
            <a:r>
              <a:rPr kumimoji="1" lang="zh-CN" altLang="en-US" b="1">
                <a:solidFill>
                  <a:srgbClr val="003300"/>
                </a:solidFill>
              </a:rPr>
              <a:t>在外面）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914400" y="5181600"/>
            <a:ext cx="714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solidFill>
                  <a:srgbClr val="FF0066"/>
                </a:solidFill>
                <a:ea typeface="Dotum" pitchFamily="34" charset="-127"/>
              </a:rPr>
              <a:t>Don’t play sports</a:t>
            </a:r>
            <a:r>
              <a:rPr kumimoji="1" lang="en-US" altLang="zh-CN" sz="3600" b="1">
                <a:solidFill>
                  <a:srgbClr val="FF0000"/>
                </a:solidFill>
                <a:ea typeface="Dotum" pitchFamily="34" charset="-127"/>
              </a:rPr>
              <a:t> </a:t>
            </a:r>
            <a:r>
              <a:rPr kumimoji="1" lang="en-US" altLang="zh-CN" sz="3600" b="1">
                <a:solidFill>
                  <a:srgbClr val="6666FF"/>
                </a:solidFill>
                <a:ea typeface="Dotum" pitchFamily="34" charset="-127"/>
              </a:rPr>
              <a:t>in the classrooms.</a:t>
            </a:r>
          </a:p>
        </p:txBody>
      </p:sp>
      <p:pic>
        <p:nvPicPr>
          <p:cNvPr id="7176" name="Picture 8" descr="06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836613"/>
            <a:ext cx="38100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autoUpdateAnimBg="0"/>
      <p:bldP spid="81923" grpId="0" build="p" autoUpdateAnimBg="0"/>
      <p:bldP spid="81924" grpId="0" build="p" autoUpdateAnimBg="0"/>
      <p:bldP spid="81926" grpId="0" build="p" autoUpdateAnimBg="0"/>
      <p:bldP spid="8192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3d_rw7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2895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505200" y="1216025"/>
            <a:ext cx="4381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0066FF"/>
                </a:solidFill>
              </a:rPr>
              <a:t>Can</a:t>
            </a:r>
            <a:r>
              <a:rPr kumimoji="1" lang="en-US" altLang="zh-CN" sz="3200" b="1"/>
              <a:t> you fight in school?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635375" y="1912938"/>
            <a:ext cx="2543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/>
              <a:t>No , we </a:t>
            </a:r>
            <a:r>
              <a:rPr kumimoji="1" lang="en-US" altLang="zh-CN" sz="3200" b="1">
                <a:solidFill>
                  <a:srgbClr val="0066FF"/>
                </a:solidFill>
              </a:rPr>
              <a:t>can’t</a:t>
            </a:r>
            <a:r>
              <a:rPr kumimoji="1" lang="en-US" altLang="zh-CN" sz="3200" b="1"/>
              <a:t>.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257550" y="4838700"/>
            <a:ext cx="2825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000" b="1">
                <a:solidFill>
                  <a:srgbClr val="FF0066"/>
                </a:solidFill>
              </a:rPr>
              <a:t>Don’t  fight.</a:t>
            </a: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616325" y="2627313"/>
            <a:ext cx="4810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66FF"/>
                </a:solidFill>
              </a:rPr>
              <a:t>Can </a:t>
            </a:r>
            <a:r>
              <a:rPr lang="en-US" altLang="zh-CN" sz="3200" b="1"/>
              <a:t>you fight with others?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759200" y="3419475"/>
            <a:ext cx="2441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No, we </a:t>
            </a:r>
            <a:r>
              <a:rPr lang="en-US" altLang="zh-CN" sz="3200" b="1">
                <a:solidFill>
                  <a:srgbClr val="0066FF"/>
                </a:solidFill>
              </a:rPr>
              <a:t>can’t.</a:t>
            </a: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1476375" y="3716338"/>
            <a:ext cx="9953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66"/>
                </a:solidFill>
                <a:ea typeface="楷体_GB2312" pitchFamily="49" charset="-122"/>
              </a:rPr>
              <a:t>fight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autoUpdateAnimBg="0"/>
      <p:bldP spid="82948" grpId="0" autoUpdateAnimBg="0"/>
      <p:bldP spid="82949" grpId="0" autoUpdateAnimBg="0"/>
      <p:bldP spid="82950" grpId="0"/>
      <p:bldP spid="82951" grpId="0"/>
      <p:bldP spid="829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348038" y="546100"/>
            <a:ext cx="5127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</a:rPr>
              <a:t>Don’t</a:t>
            </a:r>
            <a:r>
              <a:rPr kumimoji="1" lang="en-US" altLang="zh-CN" sz="3200" b="1">
                <a:solidFill>
                  <a:srgbClr val="FF3300"/>
                </a:solidFill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</a:rPr>
              <a:t> eat  in  the classroom.</a:t>
            </a:r>
          </a:p>
        </p:txBody>
      </p:sp>
      <p:pic>
        <p:nvPicPr>
          <p:cNvPr id="9219" name="Picture 3" descr="01-09-014-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620713"/>
            <a:ext cx="2016125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2339975" y="2592388"/>
            <a:ext cx="67770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</a:rPr>
              <a:t>Don’t  play  sports  in  the classrooms.</a:t>
            </a:r>
          </a:p>
        </p:txBody>
      </p:sp>
      <p:pic>
        <p:nvPicPr>
          <p:cNvPr id="9221" name="Picture 5" descr="3d_rw7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81525"/>
            <a:ext cx="230346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851275" y="4794250"/>
            <a:ext cx="2292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</a:rPr>
              <a:t>Don’t  fight.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3352800" y="1219200"/>
            <a:ext cx="52498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accent2"/>
                </a:solidFill>
              </a:rPr>
              <a:t>We can eat in the dining hall.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2754313" y="3278188"/>
            <a:ext cx="4937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accent2"/>
                </a:solidFill>
              </a:rPr>
              <a:t>We can play sports outside.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3255963" y="5438775"/>
            <a:ext cx="4821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accent2"/>
                </a:solidFill>
              </a:rPr>
              <a:t>We can’t fight with others.</a:t>
            </a:r>
          </a:p>
        </p:txBody>
      </p:sp>
      <p:pic>
        <p:nvPicPr>
          <p:cNvPr id="9226" name="Picture 10" descr="06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36838"/>
            <a:ext cx="2808288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39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2" grpId="0"/>
      <p:bldP spid="83974" grpId="0"/>
      <p:bldP spid="83975" grpId="0"/>
      <p:bldP spid="83976" grpId="0"/>
      <p:bldP spid="839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323850" y="1341438"/>
            <a:ext cx="8424863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altLang="zh-CN" sz="3200" b="1"/>
              <a:t>1.</a:t>
            </a:r>
            <a:r>
              <a:rPr lang="en-US" altLang="zh-CN" sz="3200" b="1">
                <a:solidFill>
                  <a:srgbClr val="FF0000"/>
                </a:solidFill>
              </a:rPr>
              <a:t>  </a:t>
            </a:r>
            <a:r>
              <a:rPr lang="zh-CN" altLang="en-US" sz="3200" b="1">
                <a:solidFill>
                  <a:srgbClr val="FF0000"/>
                </a:solidFill>
              </a:rPr>
              <a:t>祈使句</a:t>
            </a:r>
            <a:r>
              <a:rPr lang="zh-CN" altLang="en-US" sz="3200" b="1"/>
              <a:t>是表示请求、命令、叮嘱、号召、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/>
              <a:t>劝告等的句子</a:t>
            </a:r>
            <a:r>
              <a:rPr lang="en-US" altLang="zh-CN" sz="3200" b="1"/>
              <a:t>; </a:t>
            </a:r>
            <a:r>
              <a:rPr lang="zh-CN" altLang="en-US" sz="3200" b="1"/>
              <a:t>通常省略主语</a:t>
            </a:r>
            <a:r>
              <a:rPr lang="en-US" altLang="zh-CN" sz="3200" b="1"/>
              <a:t>you; </a:t>
            </a:r>
            <a:r>
              <a:rPr lang="zh-CN" altLang="en-US" sz="3200" b="1"/>
              <a:t>句中谓语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/>
              <a:t>动词用动词原形</a:t>
            </a:r>
            <a:r>
              <a:rPr lang="en-US" altLang="zh-CN" sz="3200" b="1"/>
              <a:t>; </a:t>
            </a:r>
            <a:r>
              <a:rPr lang="zh-CN" altLang="en-US" sz="3200" b="1"/>
              <a:t>句尾一般用降调</a:t>
            </a:r>
            <a:r>
              <a:rPr lang="en-US" altLang="zh-CN" sz="3200" b="1"/>
              <a:t>; </a:t>
            </a:r>
            <a:r>
              <a:rPr lang="zh-CN" altLang="en-US" sz="3200" b="1"/>
              <a:t>祈使句的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/>
              <a:t>开头是动词原形</a:t>
            </a:r>
            <a:r>
              <a:rPr lang="zh-CN" altLang="en-US" sz="3600" b="1">
                <a:latin typeface="Arial" pitchFamily="34" charset="0"/>
              </a:rPr>
              <a:t>。</a:t>
            </a:r>
            <a:endParaRPr lang="zh-CN" altLang="en-US" sz="3200" b="1"/>
          </a:p>
          <a:p>
            <a:pPr eaLnBrk="1" hangingPunct="1">
              <a:spcBef>
                <a:spcPct val="40000"/>
              </a:spcBef>
            </a:pPr>
            <a:r>
              <a:rPr lang="zh-CN" altLang="en-US" sz="3200" b="1"/>
              <a:t>祈使句有</a:t>
            </a:r>
            <a:r>
              <a:rPr lang="zh-CN" altLang="en-US" sz="3200" b="1">
                <a:solidFill>
                  <a:srgbClr val="FF0000"/>
                </a:solidFill>
              </a:rPr>
              <a:t>肯定</a:t>
            </a:r>
            <a:r>
              <a:rPr lang="zh-CN" altLang="en-US" sz="3200" b="1"/>
              <a:t>和</a:t>
            </a:r>
            <a:r>
              <a:rPr lang="zh-CN" altLang="en-US" sz="3200" b="1">
                <a:solidFill>
                  <a:srgbClr val="FF0000"/>
                </a:solidFill>
              </a:rPr>
              <a:t>否定</a:t>
            </a:r>
            <a:r>
              <a:rPr lang="zh-CN" altLang="en-US" sz="3200" b="1"/>
              <a:t>两种：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200" b="1"/>
              <a:t>e.g.  Look out!   </a:t>
            </a:r>
            <a:r>
              <a:rPr lang="zh-CN" altLang="en-US" sz="3200" b="1"/>
              <a:t>小心！</a:t>
            </a:r>
          </a:p>
          <a:p>
            <a:pPr eaLnBrk="1" hangingPunct="1">
              <a:spcBef>
                <a:spcPct val="40000"/>
              </a:spcBef>
            </a:pPr>
            <a:r>
              <a:rPr lang="zh-CN" altLang="en-US" sz="3200" b="1"/>
              <a:t>       </a:t>
            </a:r>
            <a:r>
              <a:rPr lang="en-US" altLang="zh-CN" sz="3200" b="1"/>
              <a:t>Wait here for me!   </a:t>
            </a:r>
            <a:r>
              <a:rPr lang="zh-CN" altLang="en-US" sz="3200" b="1"/>
              <a:t>在这等我！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endParaRPr lang="zh-CN" altLang="en-US" sz="3200" b="1"/>
          </a:p>
        </p:txBody>
      </p:sp>
      <p:sp>
        <p:nvSpPr>
          <p:cNvPr id="149507" name="Rectangle 3"/>
          <p:cNvSpPr>
            <a:spLocks noChangeArrowheads="1"/>
          </p:cNvSpPr>
          <p:nvPr/>
        </p:nvSpPr>
        <p:spPr bwMode="auto">
          <a:xfrm>
            <a:off x="3200400" y="457200"/>
            <a:ext cx="2689225" cy="88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/>
            <a:r>
              <a:rPr lang="en-US" altLang="zh-CN" sz="4000" b="1">
                <a:solidFill>
                  <a:srgbClr val="000099"/>
                </a:solidFill>
                <a:latin typeface="Arial" pitchFamily="34" charset="0"/>
              </a:rPr>
              <a:t>Grammar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ext Box 2"/>
          <p:cNvSpPr txBox="1">
            <a:spLocks noChangeArrowheads="1"/>
          </p:cNvSpPr>
          <p:nvPr/>
        </p:nvSpPr>
        <p:spPr bwMode="auto">
          <a:xfrm>
            <a:off x="395288" y="549275"/>
            <a:ext cx="8353425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  </a:t>
            </a:r>
            <a:r>
              <a:rPr lang="en-US" altLang="zh-CN" sz="3200" b="1"/>
              <a:t>Come in, please!  </a:t>
            </a:r>
            <a:r>
              <a:rPr lang="zh-CN" altLang="en-US" sz="3200" b="1"/>
              <a:t>请进！ 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　   </a:t>
            </a:r>
            <a:r>
              <a:rPr lang="en-US" altLang="zh-CN" sz="3200" b="1"/>
              <a:t>Sit down, please.  </a:t>
            </a:r>
            <a:r>
              <a:rPr lang="zh-CN" altLang="en-US" sz="3200" b="1"/>
              <a:t>请坐。 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　   </a:t>
            </a:r>
            <a:r>
              <a:rPr lang="en-US" altLang="zh-CN" sz="3200" b="1"/>
              <a:t>Let's go home. </a:t>
            </a:r>
            <a:r>
              <a:rPr lang="zh-CN" altLang="en-US" sz="3200" b="1"/>
              <a:t>我们回家吧。 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否定</a:t>
            </a:r>
            <a:r>
              <a:rPr lang="zh-CN" altLang="en-US" sz="3200" b="1"/>
              <a:t>的祈使句是在动词原形前</a:t>
            </a:r>
            <a:r>
              <a:rPr lang="en-US" altLang="zh-CN" sz="3200" b="1"/>
              <a:t>(</a:t>
            </a:r>
            <a:r>
              <a:rPr lang="zh-CN" altLang="en-US" sz="3200" b="1"/>
              <a:t>即句首</a:t>
            </a:r>
            <a:r>
              <a:rPr lang="en-US" altLang="zh-CN" sz="3200" b="1"/>
              <a:t>)</a:t>
            </a:r>
            <a:r>
              <a:rPr lang="zh-CN" altLang="en-US" sz="3200" b="1"/>
              <a:t>加</a:t>
            </a:r>
            <a:r>
              <a:rPr lang="en-US" altLang="zh-CN" sz="3200" b="1">
                <a:solidFill>
                  <a:srgbClr val="FF0000"/>
                </a:solidFill>
              </a:rPr>
              <a:t>Don't</a:t>
            </a:r>
            <a:r>
              <a:rPr lang="en-US" altLang="zh-CN" sz="3200" b="1"/>
              <a:t>. </a:t>
            </a:r>
          </a:p>
          <a:p>
            <a:pPr>
              <a:spcBef>
                <a:spcPct val="50000"/>
              </a:spcBef>
            </a:pPr>
            <a:r>
              <a:rPr lang="en-US" altLang="zh-CN" sz="3200" b="1"/>
              <a:t>e.g. </a:t>
            </a:r>
            <a:r>
              <a:rPr lang="en-US" altLang="zh-CN" sz="3200" b="1">
                <a:solidFill>
                  <a:srgbClr val="FF0000"/>
                </a:solidFill>
              </a:rPr>
              <a:t>Don't</a:t>
            </a:r>
            <a:r>
              <a:rPr lang="en-US" altLang="zh-CN" sz="3200" b="1"/>
              <a:t> talk in class!    </a:t>
            </a:r>
            <a:r>
              <a:rPr lang="zh-CN" altLang="en-US" sz="3200" b="1"/>
              <a:t>不要在课常上讲话！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</a:rPr>
              <a:t>Don't</a:t>
            </a:r>
            <a:r>
              <a:rPr lang="en-US" altLang="zh-CN" sz="3200" b="1"/>
              <a:t> open the window!   </a:t>
            </a:r>
            <a:r>
              <a:rPr lang="zh-CN" altLang="en-US" sz="3200" b="1"/>
              <a:t>别开窗！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</a:rPr>
              <a:t>Don’t</a:t>
            </a:r>
            <a:r>
              <a:rPr lang="en-US" altLang="zh-CN" sz="3200" b="1"/>
              <a:t> arrive late for school.  </a:t>
            </a:r>
            <a:r>
              <a:rPr lang="zh-CN" altLang="en-US" sz="3200" b="1"/>
              <a:t>上学别迟到 </a:t>
            </a:r>
            <a:r>
              <a:rPr lang="en-US" altLang="zh-CN" sz="3200" b="1"/>
              <a:t>!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       Don’t</a:t>
            </a:r>
            <a:r>
              <a:rPr lang="en-US" altLang="zh-CN" sz="3200" b="1"/>
              <a:t> smoke!  /No smoking !        </a:t>
            </a:r>
            <a:r>
              <a:rPr lang="zh-CN" altLang="en-US" sz="3200" b="1"/>
              <a:t>别吸烟</a:t>
            </a:r>
            <a:r>
              <a:rPr lang="en-US" altLang="zh-CN" sz="3200" b="1"/>
              <a:t>!</a:t>
            </a:r>
            <a:endParaRPr lang="en-US" altLang="zh-CN" sz="3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533400" y="1676400"/>
            <a:ext cx="3600450" cy="4876800"/>
          </a:xfrm>
          <a:prstGeom prst="rect">
            <a:avLst/>
          </a:prstGeom>
          <a:solidFill>
            <a:srgbClr val="FFCC99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609600" indent="-609600" eaLnBrk="0" hangingPunct="0"/>
            <a:r>
              <a:rPr lang="zh-CN" altLang="en-US" sz="2800" b="1"/>
              <a:t>  </a:t>
            </a:r>
            <a:r>
              <a:rPr lang="en-US" altLang="zh-CN" sz="2800" b="1">
                <a:solidFill>
                  <a:srgbClr val="FF0000"/>
                </a:solidFill>
              </a:rPr>
              <a:t>SCHOOL RULES</a:t>
            </a:r>
          </a:p>
          <a:p>
            <a:pPr marL="609600" indent="-609600" eaLnBrk="0" hangingPunct="0"/>
            <a:r>
              <a:rPr lang="en-US" altLang="zh-CN" b="1"/>
              <a:t>1. Don’t arrive late </a:t>
            </a:r>
          </a:p>
          <a:p>
            <a:pPr marL="609600" indent="-609600" eaLnBrk="0" hangingPunct="0"/>
            <a:r>
              <a:rPr lang="en-US" altLang="zh-CN" b="1"/>
              <a:t>    for class. You must </a:t>
            </a:r>
          </a:p>
          <a:p>
            <a:pPr marL="609600" indent="-609600" eaLnBrk="0" hangingPunct="0"/>
            <a:r>
              <a:rPr lang="en-US" altLang="zh-CN" b="1"/>
              <a:t>    be on time.</a:t>
            </a:r>
          </a:p>
          <a:p>
            <a:pPr marL="609600" indent="-609600" eaLnBrk="0" hangingPunct="0"/>
            <a:r>
              <a:rPr lang="en-US" altLang="zh-CN" b="1"/>
              <a:t>2. Don’t run in the </a:t>
            </a:r>
          </a:p>
          <a:p>
            <a:pPr marL="609600" indent="-609600" eaLnBrk="0" hangingPunct="0"/>
            <a:r>
              <a:rPr lang="en-US" altLang="zh-CN" b="1"/>
              <a:t>    hallways.</a:t>
            </a:r>
          </a:p>
          <a:p>
            <a:pPr marL="609600" indent="-609600" eaLnBrk="0" hangingPunct="0"/>
            <a:r>
              <a:rPr lang="en-US" altLang="zh-CN" b="1"/>
              <a:t>3. Don’t eat in the </a:t>
            </a:r>
          </a:p>
          <a:p>
            <a:pPr marL="609600" indent="-609600" eaLnBrk="0" hangingPunct="0"/>
            <a:r>
              <a:rPr lang="en-US" altLang="zh-CN" b="1"/>
              <a:t>    classroom. You must </a:t>
            </a:r>
          </a:p>
          <a:p>
            <a:pPr marL="609600" indent="-609600" eaLnBrk="0" hangingPunct="0"/>
            <a:r>
              <a:rPr lang="en-US" altLang="zh-CN" b="1"/>
              <a:t>    eat in the dining hall.</a:t>
            </a:r>
          </a:p>
          <a:p>
            <a:pPr marL="609600" indent="-609600" eaLnBrk="0" hangingPunct="0"/>
            <a:r>
              <a:rPr lang="en-US" altLang="zh-CN" b="1"/>
              <a:t>4. Don’t listen to music </a:t>
            </a:r>
          </a:p>
          <a:p>
            <a:pPr marL="609600" indent="-609600" eaLnBrk="0" hangingPunct="0"/>
            <a:r>
              <a:rPr lang="en-US" altLang="zh-CN" b="1"/>
              <a:t>    in the classrooms </a:t>
            </a:r>
          </a:p>
          <a:p>
            <a:pPr marL="609600" indent="-609600" eaLnBrk="0" hangingPunct="0"/>
            <a:r>
              <a:rPr lang="en-US" altLang="zh-CN" b="1"/>
              <a:t>    or the hallways.</a:t>
            </a:r>
          </a:p>
          <a:p>
            <a:pPr marL="609600" indent="-609600" eaLnBrk="0" hangingPunct="0"/>
            <a:r>
              <a:rPr lang="en-US" altLang="zh-CN" b="1"/>
              <a:t>5. Don’t fight.</a:t>
            </a: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3671888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altLang="zh-CN" sz="2800" b="1">
                <a:solidFill>
                  <a:srgbClr val="000099"/>
                </a:solidFill>
                <a:latin typeface="Arial" pitchFamily="34" charset="0"/>
              </a:rPr>
              <a:t>1a. Write the number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Arial" pitchFamily="34" charset="0"/>
              </a:rPr>
              <a:t>      of the rule next to </a:t>
            </a:r>
          </a:p>
          <a:p>
            <a:r>
              <a:rPr lang="en-US" altLang="zh-CN" sz="2800" b="1">
                <a:solidFill>
                  <a:srgbClr val="000099"/>
                </a:solidFill>
                <a:latin typeface="Arial" pitchFamily="34" charset="0"/>
              </a:rPr>
              <a:t>      the student.</a:t>
            </a:r>
          </a:p>
        </p:txBody>
      </p:sp>
      <p:pic>
        <p:nvPicPr>
          <p:cNvPr id="122884" name="Picture 4" descr="p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0" t="27737" r="28761" b="34306"/>
          <a:stretch>
            <a:fillRect/>
          </a:stretch>
        </p:blipFill>
        <p:spPr bwMode="auto">
          <a:xfrm rot="-21600000">
            <a:off x="4343400" y="533400"/>
            <a:ext cx="45720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4343400" y="50800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5334000" y="21336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122887" name="Text Box 7"/>
          <p:cNvSpPr txBox="1">
            <a:spLocks noChangeArrowheads="1"/>
          </p:cNvSpPr>
          <p:nvPr/>
        </p:nvSpPr>
        <p:spPr bwMode="auto">
          <a:xfrm>
            <a:off x="6553200" y="6604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122888" name="Text Box 8"/>
          <p:cNvSpPr txBox="1">
            <a:spLocks noChangeArrowheads="1"/>
          </p:cNvSpPr>
          <p:nvPr/>
        </p:nvSpPr>
        <p:spPr bwMode="auto">
          <a:xfrm>
            <a:off x="7772400" y="21082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  <p:bldP spid="1228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611188" y="2708275"/>
            <a:ext cx="2952750" cy="2519363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US" altLang="zh-CN" sz="3600" b="1"/>
              <a:t>Peter  _____   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Amy   _____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Mike   _____</a:t>
            </a:r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304800" y="381000"/>
            <a:ext cx="85693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kumimoji="1" lang="en-US" altLang="zh-CN" sz="3200" b="1">
                <a:solidFill>
                  <a:srgbClr val="000099"/>
                </a:solidFill>
                <a:latin typeface="Arial" pitchFamily="34" charset="0"/>
                <a:cs typeface="Times New Roman" pitchFamily="18" charset="0"/>
              </a:rPr>
              <a:t>1b. Listen. What rules are these students </a:t>
            </a:r>
          </a:p>
          <a:p>
            <a:r>
              <a:rPr kumimoji="1" lang="en-US" altLang="zh-CN" sz="3200" b="1">
                <a:solidFill>
                  <a:srgbClr val="000099"/>
                </a:solidFill>
                <a:latin typeface="Arial" pitchFamily="34" charset="0"/>
                <a:cs typeface="Times New Roman" pitchFamily="18" charset="0"/>
              </a:rPr>
              <a:t>      breaking? </a:t>
            </a:r>
            <a:r>
              <a:rPr lang="en-US" altLang="zh-CN" sz="3200" b="1">
                <a:solidFill>
                  <a:srgbClr val="000099"/>
                </a:solidFill>
                <a:latin typeface="Arial" pitchFamily="34" charset="0"/>
              </a:rPr>
              <a:t>Write the numbers after the </a:t>
            </a:r>
          </a:p>
          <a:p>
            <a:r>
              <a:rPr lang="en-US" altLang="zh-CN" sz="3200" b="1">
                <a:solidFill>
                  <a:srgbClr val="000099"/>
                </a:solidFill>
                <a:latin typeface="Arial" pitchFamily="34" charset="0"/>
              </a:rPr>
              <a:t>      names.</a:t>
            </a: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2286000" y="28194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2286000" y="35814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2286000" y="4419600"/>
            <a:ext cx="533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123911" name="Picture 7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764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912" name="Picture 8" descr="p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0" t="27737" r="28761" b="34306"/>
          <a:stretch>
            <a:fillRect/>
          </a:stretch>
        </p:blipFill>
        <p:spPr bwMode="auto">
          <a:xfrm rot="-21600000">
            <a:off x="4191000" y="1676400"/>
            <a:ext cx="45720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4267200" y="5410200"/>
            <a:ext cx="30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123914" name="Text Box 10"/>
          <p:cNvSpPr txBox="1">
            <a:spLocks noChangeArrowheads="1"/>
          </p:cNvSpPr>
          <p:nvPr/>
        </p:nvSpPr>
        <p:spPr bwMode="auto">
          <a:xfrm>
            <a:off x="5181600" y="29718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123915" name="Text Box 11"/>
          <p:cNvSpPr txBox="1">
            <a:spLocks noChangeArrowheads="1"/>
          </p:cNvSpPr>
          <p:nvPr/>
        </p:nvSpPr>
        <p:spPr bwMode="auto">
          <a:xfrm>
            <a:off x="7620000" y="2971800"/>
            <a:ext cx="325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Arial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autoUpdateAnimBg="0"/>
      <p:bldP spid="123909" grpId="0" autoUpdateAnimBg="0"/>
      <p:bldP spid="12391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08963" cy="1143000"/>
          </a:xfrm>
          <a:noFill/>
        </p:spPr>
        <p:txBody>
          <a:bodyPr wrap="none"/>
          <a:lstStyle/>
          <a:p>
            <a:pPr algn="l"/>
            <a:r>
              <a:rPr lang="en-US" altLang="zh-CN" sz="3200" b="1" smtClean="0">
                <a:solidFill>
                  <a:srgbClr val="000099"/>
                </a:solidFill>
              </a:rPr>
              <a:t>2a. Listen. Check the activities Alan</a:t>
            </a:r>
            <a:br>
              <a:rPr lang="en-US" altLang="zh-CN" sz="3200" b="1" smtClean="0">
                <a:solidFill>
                  <a:srgbClr val="000099"/>
                </a:solidFill>
              </a:rPr>
            </a:br>
            <a:r>
              <a:rPr lang="en-US" altLang="zh-CN" sz="3200" b="1" smtClean="0">
                <a:solidFill>
                  <a:srgbClr val="000099"/>
                </a:solidFill>
              </a:rPr>
              <a:t>and Cindy talk about.</a:t>
            </a:r>
          </a:p>
        </p:txBody>
      </p:sp>
      <p:graphicFrame>
        <p:nvGraphicFramePr>
          <p:cNvPr id="125955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1371600"/>
          <a:ext cx="7920038" cy="4641850"/>
        </p:xfrm>
        <a:graphic>
          <a:graphicData uri="http://schemas.openxmlformats.org/drawingml/2006/table">
            <a:tbl>
              <a:tblPr/>
              <a:tblGrid>
                <a:gridCol w="5832475"/>
                <a:gridCol w="1008063"/>
                <a:gridCol w="1079500"/>
              </a:tblGrid>
              <a:tr h="484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 ___ listen to music in the classrooms or   hallways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 ___ listen to music in the music room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 ___  listen to music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 ___ eat in the classrooms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 ___ eat in the dinning hall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 ___ eat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 ___ wear a hat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 ___ fight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5997" name="Text Box 45"/>
          <p:cNvSpPr txBox="1"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5998" name="Oval 46"/>
          <p:cNvSpPr>
            <a:spLocks noChangeArrowheads="1"/>
          </p:cNvSpPr>
          <p:nvPr/>
        </p:nvSpPr>
        <p:spPr bwMode="auto">
          <a:xfrm>
            <a:off x="7315200" y="19050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999" name="Text Box 47"/>
          <p:cNvSpPr txBox="1">
            <a:spLocks noChangeArrowheads="1"/>
          </p:cNvSpPr>
          <p:nvPr/>
        </p:nvSpPr>
        <p:spPr bwMode="auto">
          <a:xfrm>
            <a:off x="685800" y="16764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6000" name="Text Box 48"/>
          <p:cNvSpPr txBox="1">
            <a:spLocks noChangeArrowheads="1"/>
          </p:cNvSpPr>
          <p:nvPr/>
        </p:nvSpPr>
        <p:spPr bwMode="auto">
          <a:xfrm>
            <a:off x="685800" y="28908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6001" name="Text Box 49"/>
          <p:cNvSpPr txBox="1">
            <a:spLocks noChangeArrowheads="1"/>
          </p:cNvSpPr>
          <p:nvPr/>
        </p:nvSpPr>
        <p:spPr bwMode="auto">
          <a:xfrm>
            <a:off x="685800" y="34242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6002" name="Text Box 50"/>
          <p:cNvSpPr txBox="1">
            <a:spLocks noChangeArrowheads="1"/>
          </p:cNvSpPr>
          <p:nvPr/>
        </p:nvSpPr>
        <p:spPr bwMode="auto">
          <a:xfrm>
            <a:off x="762000" y="54054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6003" name="Text Box 51"/>
          <p:cNvSpPr txBox="1">
            <a:spLocks noChangeArrowheads="1"/>
          </p:cNvSpPr>
          <p:nvPr/>
        </p:nvSpPr>
        <p:spPr bwMode="auto">
          <a:xfrm>
            <a:off x="754063" y="4872038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pic>
        <p:nvPicPr>
          <p:cNvPr id="126004" name="Picture 52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048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05" name="Text Box 53"/>
          <p:cNvSpPr txBox="1">
            <a:spLocks noChangeArrowheads="1"/>
          </p:cNvSpPr>
          <p:nvPr/>
        </p:nvSpPr>
        <p:spPr bwMode="auto">
          <a:xfrm>
            <a:off x="685800" y="2438400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6006" name="Text Box 54"/>
          <p:cNvSpPr txBox="1">
            <a:spLocks noChangeArrowheads="1"/>
          </p:cNvSpPr>
          <p:nvPr/>
        </p:nvSpPr>
        <p:spPr bwMode="auto">
          <a:xfrm>
            <a:off x="762000" y="39624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6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00" grpId="0"/>
      <p:bldP spid="126001" grpId="0"/>
      <p:bldP spid="126002" grpId="0"/>
      <p:bldP spid="126003" grpId="0"/>
      <p:bldP spid="126005" grpId="0"/>
      <p:bldP spid="1260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rgbClr val="0000FF"/>
                </a:solidFill>
              </a:rPr>
              <a:t>Review: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3600" b="1" smtClean="0">
                <a:solidFill>
                  <a:srgbClr val="FF0000"/>
                </a:solidFill>
              </a:rPr>
              <a:t>1.What time do you go to school ?</a:t>
            </a:r>
          </a:p>
          <a:p>
            <a:r>
              <a:rPr lang="en-US" altLang="zh-CN" sz="3600" b="1" smtClean="0">
                <a:solidFill>
                  <a:srgbClr val="FF0000"/>
                </a:solidFill>
              </a:rPr>
              <a:t>2.How do you get to school ?</a:t>
            </a:r>
          </a:p>
          <a:p>
            <a:r>
              <a:rPr lang="en-US" altLang="zh-CN" sz="3600" b="1" smtClean="0">
                <a:solidFill>
                  <a:srgbClr val="FF0000"/>
                </a:solidFill>
              </a:rPr>
              <a:t>3.Can you sing ?</a:t>
            </a:r>
          </a:p>
          <a:p>
            <a:r>
              <a:rPr lang="en-US" altLang="zh-CN" sz="3600" b="1" smtClean="0">
                <a:solidFill>
                  <a:srgbClr val="FF0000"/>
                </a:solidFill>
              </a:rPr>
              <a:t>4.Can you sing in class ?</a:t>
            </a:r>
          </a:p>
          <a:p>
            <a:endParaRPr lang="en-US" altLang="zh-CN" sz="3600" b="1" smtClean="0">
              <a:solidFill>
                <a:srgbClr val="FF0000"/>
              </a:solidFill>
            </a:endParaRPr>
          </a:p>
          <a:p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229600" cy="2376488"/>
          </a:xfrm>
        </p:spPr>
        <p:txBody>
          <a:bodyPr/>
          <a:lstStyle/>
          <a:p>
            <a:pPr algn="l"/>
            <a:r>
              <a:rPr lang="en-US" altLang="zh-CN" sz="3600" b="1" smtClean="0">
                <a:solidFill>
                  <a:srgbClr val="000099"/>
                </a:solidFill>
              </a:rPr>
              <a:t>2b. Listen again. Can Alan</a:t>
            </a:r>
            <a:br>
              <a:rPr lang="en-US" altLang="zh-CN" sz="3600" b="1" smtClean="0">
                <a:solidFill>
                  <a:srgbClr val="000099"/>
                </a:solidFill>
              </a:rPr>
            </a:br>
            <a:r>
              <a:rPr lang="en-US" altLang="zh-CN" sz="3600" b="1" smtClean="0">
                <a:solidFill>
                  <a:srgbClr val="000099"/>
                </a:solidFill>
              </a:rPr>
              <a:t>and Cindy</a:t>
            </a:r>
            <a:r>
              <a:rPr lang="en-US" altLang="zh-CN" sz="3200" b="1" smtClean="0">
                <a:solidFill>
                  <a:srgbClr val="000099"/>
                </a:solidFill>
              </a:rPr>
              <a:t> </a:t>
            </a:r>
            <a:r>
              <a:rPr lang="en-US" altLang="zh-CN" sz="3600" b="1" smtClean="0">
                <a:solidFill>
                  <a:srgbClr val="000099"/>
                </a:solidFill>
              </a:rPr>
              <a:t>do these activities? Circle “</a:t>
            </a:r>
            <a:r>
              <a:rPr lang="en-US" altLang="zh-CN" sz="3600" b="1" smtClean="0">
                <a:solidFill>
                  <a:srgbClr val="FF0000"/>
                </a:solidFill>
              </a:rPr>
              <a:t>can</a:t>
            </a:r>
            <a:r>
              <a:rPr lang="en-US" altLang="zh-CN" sz="3600" b="1" smtClean="0">
                <a:solidFill>
                  <a:srgbClr val="000099"/>
                </a:solidFill>
              </a:rPr>
              <a:t>” or “</a:t>
            </a:r>
            <a:r>
              <a:rPr lang="en-US" altLang="zh-CN" sz="3600" b="1" smtClean="0">
                <a:solidFill>
                  <a:srgbClr val="FF0000"/>
                </a:solidFill>
              </a:rPr>
              <a:t>can’t</a:t>
            </a:r>
            <a:r>
              <a:rPr lang="en-US" altLang="zh-CN" sz="3600" b="1" smtClean="0">
                <a:solidFill>
                  <a:srgbClr val="000099"/>
                </a:solidFill>
              </a:rPr>
              <a:t>” above.</a:t>
            </a:r>
          </a:p>
        </p:txBody>
      </p:sp>
      <p:pic>
        <p:nvPicPr>
          <p:cNvPr id="126979" name="Picture 3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718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80" name="Oval 4"/>
          <p:cNvSpPr>
            <a:spLocks noChangeArrowheads="1"/>
          </p:cNvSpPr>
          <p:nvPr/>
        </p:nvSpPr>
        <p:spPr bwMode="auto">
          <a:xfrm>
            <a:off x="7315200" y="1219200"/>
            <a:ext cx="1295400" cy="762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6981" name="Picture 5" descr="p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6" t="19844" r="47446" b="67926"/>
          <a:stretch>
            <a:fillRect/>
          </a:stretch>
        </p:blipFill>
        <p:spPr bwMode="auto">
          <a:xfrm>
            <a:off x="4191000" y="2895600"/>
            <a:ext cx="4343400" cy="33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Group 2"/>
          <p:cNvGraphicFramePr>
            <a:graphicFrameLocks noGrp="1"/>
          </p:cNvGraphicFramePr>
          <p:nvPr>
            <p:ph type="tbl" idx="1"/>
          </p:nvPr>
        </p:nvGraphicFramePr>
        <p:xfrm>
          <a:off x="457200" y="1371600"/>
          <a:ext cx="7920038" cy="4675188"/>
        </p:xfrm>
        <a:graphic>
          <a:graphicData uri="http://schemas.openxmlformats.org/drawingml/2006/table">
            <a:tbl>
              <a:tblPr/>
              <a:tblGrid>
                <a:gridCol w="5832475"/>
                <a:gridCol w="1008063"/>
                <a:gridCol w="1079500"/>
              </a:tblGrid>
              <a:tr h="484188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Activity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1. ___ listen to music in the classrooms or   hallways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2. ___ listen to music in the music room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3. ___  listen to music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4. ___ eat in the classrooms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5. ___ eat in the dinning hall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6. ___ eat outside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7. ___ wear a hat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8. ___ fight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can’t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8042" name="Text Box 42"/>
          <p:cNvSpPr txBox="1">
            <a:spLocks noChangeArrowheads="1"/>
          </p:cNvSpPr>
          <p:nvPr/>
        </p:nvSpPr>
        <p:spPr bwMode="auto">
          <a:xfrm>
            <a:off x="457200" y="26670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8043" name="Oval 43"/>
          <p:cNvSpPr>
            <a:spLocks noChangeArrowheads="1"/>
          </p:cNvSpPr>
          <p:nvPr/>
        </p:nvSpPr>
        <p:spPr bwMode="auto">
          <a:xfrm>
            <a:off x="7315200" y="5181600"/>
            <a:ext cx="914400" cy="38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44" name="Oval 44"/>
          <p:cNvSpPr>
            <a:spLocks noChangeArrowheads="1"/>
          </p:cNvSpPr>
          <p:nvPr/>
        </p:nvSpPr>
        <p:spPr bwMode="auto">
          <a:xfrm>
            <a:off x="6324600" y="4191000"/>
            <a:ext cx="681038" cy="452438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45" name="Oval 45"/>
          <p:cNvSpPr>
            <a:spLocks noChangeArrowheads="1"/>
          </p:cNvSpPr>
          <p:nvPr/>
        </p:nvSpPr>
        <p:spPr bwMode="auto">
          <a:xfrm>
            <a:off x="7315200" y="19050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46" name="Oval 46"/>
          <p:cNvSpPr>
            <a:spLocks noChangeArrowheads="1"/>
          </p:cNvSpPr>
          <p:nvPr/>
        </p:nvSpPr>
        <p:spPr bwMode="auto">
          <a:xfrm>
            <a:off x="7239000" y="35814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47" name="Oval 47"/>
          <p:cNvSpPr>
            <a:spLocks noChangeArrowheads="1"/>
          </p:cNvSpPr>
          <p:nvPr/>
        </p:nvSpPr>
        <p:spPr bwMode="auto">
          <a:xfrm>
            <a:off x="7315200" y="55626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48" name="Text Box 48"/>
          <p:cNvSpPr txBox="1">
            <a:spLocks noChangeArrowheads="1"/>
          </p:cNvSpPr>
          <p:nvPr/>
        </p:nvSpPr>
        <p:spPr bwMode="auto">
          <a:xfrm>
            <a:off x="685800" y="1676400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49" name="Text Box 49"/>
          <p:cNvSpPr txBox="1">
            <a:spLocks noChangeArrowheads="1"/>
          </p:cNvSpPr>
          <p:nvPr/>
        </p:nvSpPr>
        <p:spPr bwMode="auto">
          <a:xfrm>
            <a:off x="685800" y="28908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0" name="Text Box 50"/>
          <p:cNvSpPr txBox="1">
            <a:spLocks noChangeArrowheads="1"/>
          </p:cNvSpPr>
          <p:nvPr/>
        </p:nvSpPr>
        <p:spPr bwMode="auto">
          <a:xfrm>
            <a:off x="685800" y="34242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1" name="Text Box 51"/>
          <p:cNvSpPr txBox="1">
            <a:spLocks noChangeArrowheads="1"/>
          </p:cNvSpPr>
          <p:nvPr/>
        </p:nvSpPr>
        <p:spPr bwMode="auto">
          <a:xfrm>
            <a:off x="762000" y="54054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2" name="Text Box 52"/>
          <p:cNvSpPr txBox="1">
            <a:spLocks noChangeArrowheads="1"/>
          </p:cNvSpPr>
          <p:nvPr/>
        </p:nvSpPr>
        <p:spPr bwMode="auto">
          <a:xfrm>
            <a:off x="754063" y="4872038"/>
            <a:ext cx="693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3" name="Oval 53"/>
          <p:cNvSpPr>
            <a:spLocks noChangeArrowheads="1"/>
          </p:cNvSpPr>
          <p:nvPr/>
        </p:nvSpPr>
        <p:spPr bwMode="auto">
          <a:xfrm>
            <a:off x="6227763" y="2781300"/>
            <a:ext cx="914400" cy="381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54" name="Text Box 54"/>
          <p:cNvSpPr txBox="1">
            <a:spLocks noChangeArrowheads="1"/>
          </p:cNvSpPr>
          <p:nvPr/>
        </p:nvSpPr>
        <p:spPr bwMode="auto">
          <a:xfrm>
            <a:off x="685800" y="2438400"/>
            <a:ext cx="609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5" name="Text Box 55"/>
          <p:cNvSpPr txBox="1">
            <a:spLocks noChangeArrowheads="1"/>
          </p:cNvSpPr>
          <p:nvPr/>
        </p:nvSpPr>
        <p:spPr bwMode="auto">
          <a:xfrm>
            <a:off x="762000" y="3962400"/>
            <a:ext cx="53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√</a:t>
            </a:r>
          </a:p>
        </p:txBody>
      </p:sp>
      <p:sp>
        <p:nvSpPr>
          <p:cNvPr id="128056" name="Oval 56"/>
          <p:cNvSpPr>
            <a:spLocks noChangeArrowheads="1"/>
          </p:cNvSpPr>
          <p:nvPr/>
        </p:nvSpPr>
        <p:spPr bwMode="auto">
          <a:xfrm>
            <a:off x="6248400" y="3124200"/>
            <a:ext cx="914400" cy="4572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057" name="WordArt 57"/>
          <p:cNvSpPr>
            <a:spLocks noChangeArrowheads="1" noChangeShapeType="1" noTextEdit="1"/>
          </p:cNvSpPr>
          <p:nvPr/>
        </p:nvSpPr>
        <p:spPr bwMode="auto">
          <a:xfrm>
            <a:off x="1828800" y="381000"/>
            <a:ext cx="5048250" cy="679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Check your answers!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8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8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8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8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8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43" grpId="0" animBg="1"/>
      <p:bldP spid="128044" grpId="0" animBg="1"/>
      <p:bldP spid="128046" grpId="0" animBg="1"/>
      <p:bldP spid="128047" grpId="0" animBg="1"/>
      <p:bldP spid="128053" grpId="0" animBg="1"/>
      <p:bldP spid="1280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2808288" cy="1143000"/>
          </a:xfrm>
        </p:spPr>
        <p:txBody>
          <a:bodyPr/>
          <a:lstStyle/>
          <a:p>
            <a:pPr algn="l"/>
            <a:r>
              <a:rPr lang="en-US" altLang="zh-CN" sz="4000" b="1" smtClean="0">
                <a:solidFill>
                  <a:srgbClr val="000099"/>
                </a:solidFill>
              </a:rPr>
              <a:t>Practice</a:t>
            </a:r>
            <a:r>
              <a:rPr lang="zh-CN" altLang="en-US" sz="4000" b="1" smtClean="0">
                <a:solidFill>
                  <a:srgbClr val="000099"/>
                </a:solidFill>
              </a:rPr>
              <a:t>：</a:t>
            </a:r>
            <a:r>
              <a:rPr lang="en-US" altLang="zh-CN" sz="4000" b="1" smtClean="0">
                <a:solidFill>
                  <a:srgbClr val="000099"/>
                </a:solidFill>
              </a:rPr>
              <a:t>In pairs.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322638" cy="2836863"/>
          </a:xfrm>
        </p:spPr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 </a:t>
            </a:r>
            <a:r>
              <a:rPr lang="en-US" altLang="zh-CN" sz="3200" b="1" smtClean="0">
                <a:solidFill>
                  <a:schemeClr val="tx2"/>
                </a:solidFill>
                <a:latin typeface="Times New Roman" pitchFamily="18" charset="0"/>
              </a:rPr>
              <a:t>Can we …?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smtClean="0">
                <a:solidFill>
                  <a:srgbClr val="800000"/>
                </a:solidFill>
                <a:latin typeface="Times New Roman" pitchFamily="18" charset="0"/>
              </a:rPr>
              <a:t>   </a:t>
            </a: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Yes ,we can 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Times New Roman" pitchFamily="18" charset="0"/>
              </a:rPr>
              <a:t>    No, we can’t.</a:t>
            </a:r>
          </a:p>
        </p:txBody>
      </p:sp>
      <p:sp>
        <p:nvSpPr>
          <p:cNvPr id="132100" name="AutoShape 4"/>
          <p:cNvSpPr>
            <a:spLocks/>
          </p:cNvSpPr>
          <p:nvPr/>
        </p:nvSpPr>
        <p:spPr bwMode="auto">
          <a:xfrm>
            <a:off x="539750" y="2708275"/>
            <a:ext cx="300038" cy="987425"/>
          </a:xfrm>
          <a:prstGeom prst="leftBrace">
            <a:avLst>
              <a:gd name="adj1" fmla="val 27425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zh-CN" altLang="en-US" b="1">
              <a:solidFill>
                <a:srgbClr val="800000"/>
              </a:solidFill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4800600" y="228600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kumimoji="1" lang="zh-CN" altLang="en-US"/>
          </a:p>
        </p:txBody>
      </p:sp>
      <p:sp>
        <p:nvSpPr>
          <p:cNvPr id="132102" name="Text Box 6"/>
          <p:cNvSpPr txBox="1">
            <a:spLocks noChangeArrowheads="1"/>
          </p:cNvSpPr>
          <p:nvPr>
            <p:ph type="body" sz="half" idx="2"/>
          </p:nvPr>
        </p:nvSpPr>
        <p:spPr>
          <a:xfrm>
            <a:off x="4114800" y="2362200"/>
            <a:ext cx="4319588" cy="3600450"/>
          </a:xfrm>
          <a:solidFill>
            <a:srgbClr val="33CCCC">
              <a:alpha val="70000"/>
            </a:srgbClr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r>
              <a:rPr lang="en-US" altLang="zh-CN" b="1" smtClean="0">
                <a:latin typeface="Times New Roman" pitchFamily="18" charset="0"/>
              </a:rPr>
              <a:t>eat in class</a:t>
            </a:r>
          </a:p>
          <a:p>
            <a:r>
              <a:rPr lang="en-US" altLang="zh-CN" b="1" smtClean="0">
                <a:latin typeface="Times New Roman" pitchFamily="18" charset="0"/>
              </a:rPr>
              <a:t>listen to music outside</a:t>
            </a:r>
          </a:p>
          <a:p>
            <a:r>
              <a:rPr lang="en-US" altLang="zh-CN" b="1" smtClean="0">
                <a:latin typeface="Times New Roman" pitchFamily="18" charset="0"/>
              </a:rPr>
              <a:t>wear hats in school</a:t>
            </a:r>
          </a:p>
          <a:p>
            <a:r>
              <a:rPr lang="en-US" altLang="zh-CN" b="1" smtClean="0">
                <a:latin typeface="Times New Roman" pitchFamily="18" charset="0"/>
              </a:rPr>
              <a:t>fight in class</a:t>
            </a:r>
          </a:p>
          <a:p>
            <a:r>
              <a:rPr lang="en-US" altLang="zh-CN" b="1" smtClean="0">
                <a:latin typeface="Times New Roman" pitchFamily="18" charset="0"/>
              </a:rPr>
              <a:t>speak loudly in the </a:t>
            </a:r>
          </a:p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 library</a:t>
            </a:r>
          </a:p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………….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1524000" y="1447800"/>
            <a:ext cx="70866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What other rules do you know in our school?</a:t>
            </a:r>
            <a:r>
              <a:rPr lang="en-US" altLang="zh-CN" sz="3600" b="1"/>
              <a:t> </a:t>
            </a:r>
          </a:p>
        </p:txBody>
      </p:sp>
      <p:pic>
        <p:nvPicPr>
          <p:cNvPr id="102403" name="Picture 3" descr="%E6%85%A2%E7%BE%8A%E7%BE%8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10000"/>
            <a:ext cx="2198688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609600" y="30480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kumimoji="1" lang="zh-CN" altLang="en-US"/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1547813" y="4868863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rgbClr val="FF0000"/>
                </a:solidFill>
              </a:rPr>
              <a:t>Don’t  eat  in  class.</a:t>
            </a:r>
          </a:p>
        </p:txBody>
      </p:sp>
      <p:pic>
        <p:nvPicPr>
          <p:cNvPr id="97284" name="Picture 4" descr="boy2-1.gif (17297 bytes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10200"/>
            <a:ext cx="1350963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5" name="Picture 5" descr="Don't eat in the classro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04813"/>
            <a:ext cx="71628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88913"/>
            <a:ext cx="5940425" cy="445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307" name="Picture 3" descr="gif01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56100" y="2852738"/>
            <a:ext cx="1352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908175" y="4797425"/>
            <a:ext cx="525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Don</a:t>
            </a:r>
            <a:r>
              <a:rPr lang="zh-CN" altLang="zh-CN" sz="3600" b="1">
                <a:solidFill>
                  <a:srgbClr val="FF0000"/>
                </a:solidFill>
                <a:latin typeface="Arial"/>
              </a:rPr>
              <a:t>’</a:t>
            </a:r>
            <a:r>
              <a:rPr lang="zh-CN" altLang="zh-CN" sz="3600" b="1">
                <a:solidFill>
                  <a:srgbClr val="FF0000"/>
                </a:solidFill>
              </a:rPr>
              <a:t>t run in the hallways.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1258888" y="4292600"/>
            <a:ext cx="6400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</a:rPr>
              <a:t>Don’t arrive late for class.</a:t>
            </a:r>
          </a:p>
        </p:txBody>
      </p:sp>
      <p:grpSp>
        <p:nvGrpSpPr>
          <p:cNvPr id="99331" name="Group 3"/>
          <p:cNvGrpSpPr>
            <a:grpSpLocks/>
          </p:cNvGrpSpPr>
          <p:nvPr/>
        </p:nvGrpSpPr>
        <p:grpSpPr bwMode="auto">
          <a:xfrm>
            <a:off x="2124075" y="0"/>
            <a:ext cx="4464050" cy="4032250"/>
            <a:chOff x="0" y="0"/>
            <a:chExt cx="1225" cy="1451"/>
          </a:xfrm>
        </p:grpSpPr>
        <p:pic>
          <p:nvPicPr>
            <p:cNvPr id="99332" name="Picture 4" descr="003"/>
            <p:cNvPicPr preferRelativeResize="0">
              <a:picLocks noChangeAspect="1" noChangeArrowheads="1"/>
            </p:cNvPicPr>
            <p:nvPr/>
          </p:nvPicPr>
          <p:blipFill>
            <a:blip r:embed="rId2">
              <a:lum bright="-60000"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96" r="41304" b="8565"/>
            <a:stretch>
              <a:fillRect/>
            </a:stretch>
          </p:blipFill>
          <p:spPr bwMode="auto">
            <a:xfrm>
              <a:off x="0" y="45"/>
              <a:ext cx="1225" cy="1406"/>
            </a:xfrm>
            <a:prstGeom prst="rect">
              <a:avLst/>
            </a:prstGeom>
            <a:noFill/>
            <a:ln w="19050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9333" name="Group 5"/>
            <p:cNvGrpSpPr>
              <a:grpSpLocks/>
            </p:cNvGrpSpPr>
            <p:nvPr/>
          </p:nvGrpSpPr>
          <p:grpSpPr bwMode="auto">
            <a:xfrm>
              <a:off x="0" y="0"/>
              <a:ext cx="355" cy="339"/>
              <a:chOff x="0" y="0"/>
              <a:chExt cx="355" cy="339"/>
            </a:xfrm>
          </p:grpSpPr>
          <p:sp>
            <p:nvSpPr>
              <p:cNvPr id="99334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5" cy="339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335" name="Line 7"/>
              <p:cNvSpPr>
                <a:spLocks noChangeShapeType="1"/>
              </p:cNvSpPr>
              <p:nvPr/>
            </p:nvSpPr>
            <p:spPr bwMode="auto">
              <a:xfrm flipH="1">
                <a:off x="45" y="206"/>
                <a:ext cx="89" cy="42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336" name="Line 8"/>
              <p:cNvSpPr>
                <a:spLocks noChangeShapeType="1"/>
              </p:cNvSpPr>
              <p:nvPr/>
            </p:nvSpPr>
            <p:spPr bwMode="auto">
              <a:xfrm flipV="1">
                <a:off x="181" y="30"/>
                <a:ext cx="89" cy="127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337" name="Oval 9"/>
              <p:cNvSpPr>
                <a:spLocks noChangeArrowheads="1"/>
              </p:cNvSpPr>
              <p:nvPr/>
            </p:nvSpPr>
            <p:spPr bwMode="auto">
              <a:xfrm>
                <a:off x="136" y="157"/>
                <a:ext cx="45" cy="4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57563"/>
            <a:ext cx="8424863" cy="990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zh-CN" altLang="en-US" sz="160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4000" b="1" smtClean="0">
                <a:solidFill>
                  <a:srgbClr val="0000FF"/>
                </a:solidFill>
                <a:latin typeface="Times New Roman" pitchFamily="18" charset="0"/>
              </a:rPr>
              <a:t>Don’t</a:t>
            </a:r>
            <a:r>
              <a:rPr lang="en-US" altLang="zh-CN" sz="4000" b="1" smtClean="0">
                <a:solidFill>
                  <a:srgbClr val="FF0000"/>
                </a:solidFill>
                <a:latin typeface="Times New Roman" pitchFamily="18" charset="0"/>
              </a:rPr>
              <a:t> listen to music in the classroom.</a:t>
            </a:r>
          </a:p>
        </p:txBody>
      </p:sp>
      <p:pic>
        <p:nvPicPr>
          <p:cNvPr id="100355" name="Picture 3" descr="musice22.gif (4680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44675"/>
            <a:ext cx="3657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6" name="Picture 4" descr="][R4XT)NEO((316HM{$67%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8913"/>
            <a:ext cx="3078162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250825" y="5013325"/>
            <a:ext cx="8394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FF"/>
                </a:solidFill>
              </a:rPr>
              <a:t>Listen</a:t>
            </a:r>
            <a:r>
              <a:rPr lang="en-US" altLang="zh-CN" sz="4400" b="1">
                <a:solidFill>
                  <a:srgbClr val="FF0000"/>
                </a:solidFill>
              </a:rPr>
              <a:t> to music in the music room.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/>
      <p:bldP spid="10035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2700338" y="4508500"/>
            <a:ext cx="3581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400" b="1">
                <a:solidFill>
                  <a:srgbClr val="FF0000"/>
                </a:solidFill>
              </a:rPr>
              <a:t>Don’t  fight .</a:t>
            </a:r>
          </a:p>
        </p:txBody>
      </p:sp>
      <p:pic>
        <p:nvPicPr>
          <p:cNvPr id="101379" name="Picture 3" descr="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333375"/>
            <a:ext cx="5257800" cy="393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5" descr="106258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765175"/>
            <a:ext cx="3527425" cy="359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1116013" y="5013325"/>
            <a:ext cx="6337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Don’t</a:t>
            </a:r>
            <a:r>
              <a:rPr lang="en-US" altLang="zh-CN" sz="4000" b="1">
                <a:solidFill>
                  <a:srgbClr val="0000FF"/>
                </a:solidFill>
              </a:rPr>
              <a:t> </a:t>
            </a:r>
            <a:r>
              <a:rPr lang="en-US" altLang="zh-CN" sz="4000" b="1">
                <a:solidFill>
                  <a:srgbClr val="000099"/>
                </a:solidFill>
              </a:rPr>
              <a:t>wear a hat in school.</a:t>
            </a:r>
            <a:r>
              <a:rPr lang="en-US" altLang="zh-CN" sz="3600" b="1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103428" name="Picture 10" descr="活力儿童-人物-人物,活力儿童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765175"/>
            <a:ext cx="2462213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8540750" cy="1773238"/>
          </a:xfrm>
        </p:spPr>
        <p:txBody>
          <a:bodyPr/>
          <a:lstStyle/>
          <a:p>
            <a:r>
              <a:rPr lang="en-US" altLang="zh-CN" sz="4800" smtClean="0">
                <a:solidFill>
                  <a:srgbClr val="FF66FF"/>
                </a:solidFill>
                <a:ea typeface="华文细黑" pitchFamily="2" charset="-122"/>
              </a:rPr>
              <a:t>Words and expressions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295400"/>
            <a:ext cx="4194175" cy="51244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200" b="1" smtClean="0"/>
              <a:t>rule      </a:t>
            </a:r>
            <a:r>
              <a:rPr lang="zh-CN" altLang="en-US" sz="3200" b="1" smtClean="0"/>
              <a:t>规则 ，规章</a:t>
            </a:r>
            <a:endParaRPr lang="en-US" altLang="zh-CN" sz="3200" b="1" smtClean="0"/>
          </a:p>
          <a:p>
            <a:pPr>
              <a:buFontTx/>
              <a:buNone/>
            </a:pPr>
            <a:r>
              <a:rPr lang="en-US" altLang="zh-CN" sz="3200" b="1" smtClean="0"/>
              <a:t>arrive    </a:t>
            </a:r>
            <a:r>
              <a:rPr lang="zh-CN" altLang="en-US" sz="3200" b="1" smtClean="0"/>
              <a:t>到达</a:t>
            </a:r>
          </a:p>
          <a:p>
            <a:pPr>
              <a:buFontTx/>
              <a:buNone/>
            </a:pPr>
            <a:r>
              <a:rPr lang="en-US" altLang="zh-CN" sz="3200" b="1" smtClean="0"/>
              <a:t>(be) on time </a:t>
            </a:r>
            <a:r>
              <a:rPr lang="zh-CN" altLang="en-US" sz="3200" b="1" smtClean="0"/>
              <a:t>准时</a:t>
            </a:r>
          </a:p>
          <a:p>
            <a:pPr>
              <a:buFontTx/>
              <a:buNone/>
            </a:pPr>
            <a:r>
              <a:rPr lang="en-US" altLang="zh-CN" sz="3200" b="1" smtClean="0"/>
              <a:t>hallway </a:t>
            </a:r>
            <a:r>
              <a:rPr lang="zh-CN" altLang="en-US" sz="3200" b="1" smtClean="0"/>
              <a:t>走廊，过道</a:t>
            </a:r>
          </a:p>
          <a:p>
            <a:pPr>
              <a:buFontTx/>
              <a:buNone/>
            </a:pPr>
            <a:r>
              <a:rPr lang="en-US" altLang="zh-CN" sz="3200" b="1" smtClean="0"/>
              <a:t>hall        </a:t>
            </a:r>
            <a:r>
              <a:rPr lang="zh-CN" altLang="en-US" sz="3200" b="1" smtClean="0"/>
              <a:t>大厅，礼堂</a:t>
            </a:r>
            <a:endParaRPr lang="en-US" altLang="zh-CN" sz="3200" b="1" smtClean="0"/>
          </a:p>
          <a:p>
            <a:pPr>
              <a:buFontTx/>
              <a:buNone/>
            </a:pPr>
            <a:r>
              <a:rPr lang="en-US" altLang="zh-CN" sz="3200" b="1" smtClean="0"/>
              <a:t>dining hall </a:t>
            </a:r>
            <a:r>
              <a:rPr lang="zh-CN" altLang="en-US" sz="3200" b="1" smtClean="0"/>
              <a:t>餐厅</a:t>
            </a:r>
          </a:p>
          <a:p>
            <a:pPr>
              <a:buFontTx/>
              <a:buNone/>
            </a:pPr>
            <a:r>
              <a:rPr lang="en-US" altLang="zh-CN" sz="3200" b="1" smtClean="0"/>
              <a:t>listen      </a:t>
            </a:r>
            <a:r>
              <a:rPr lang="zh-CN" altLang="en-US" sz="3200" b="1" smtClean="0"/>
              <a:t>听，倾听</a:t>
            </a:r>
          </a:p>
          <a:p>
            <a:pPr>
              <a:buFontTx/>
              <a:buNone/>
            </a:pPr>
            <a:r>
              <a:rPr lang="en-US" altLang="zh-CN" sz="3200" b="1" smtClean="0"/>
              <a:t>listen to …</a:t>
            </a:r>
            <a:r>
              <a:rPr lang="zh-CN" altLang="en-US" sz="3200" b="1" smtClean="0"/>
              <a:t>听</a:t>
            </a:r>
            <a:r>
              <a:rPr lang="en-US" altLang="zh-CN" sz="3200" b="1" smtClean="0"/>
              <a:t>……</a:t>
            </a:r>
          </a:p>
          <a:p>
            <a:pPr>
              <a:buFontTx/>
              <a:buNone/>
            </a:pPr>
            <a:r>
              <a:rPr lang="en-US" altLang="zh-CN" sz="3200" b="1" smtClean="0"/>
              <a:t>fight        </a:t>
            </a:r>
            <a:r>
              <a:rPr lang="zh-CN" altLang="en-US" sz="3200" b="1" smtClean="0"/>
              <a:t>打架，战斗</a:t>
            </a:r>
          </a:p>
          <a:p>
            <a:pPr>
              <a:buFontTx/>
              <a:buNone/>
            </a:pPr>
            <a:r>
              <a:rPr lang="en-US" altLang="zh-CN" smtClean="0"/>
              <a:t>       </a:t>
            </a:r>
            <a:endParaRPr lang="zh-CN" altLang="en-US" smtClean="0"/>
          </a:p>
          <a:p>
            <a:pPr>
              <a:buFontTx/>
              <a:buNone/>
            </a:pPr>
            <a:endParaRPr lang="en-US" altLang="zh-CN" smtClean="0"/>
          </a:p>
          <a:p>
            <a:pPr>
              <a:buFontTx/>
              <a:buNone/>
            </a:pPr>
            <a:r>
              <a:rPr lang="en-US" altLang="zh-CN" smtClean="0"/>
              <a:t>wear</a:t>
            </a:r>
          </a:p>
          <a:p>
            <a:pPr>
              <a:buFontTx/>
              <a:buNone/>
            </a:pPr>
            <a:endParaRPr lang="en-US" altLang="zh-CN" smtClean="0"/>
          </a:p>
          <a:p>
            <a:pPr>
              <a:buFontTx/>
              <a:buNone/>
            </a:pPr>
            <a:endParaRPr lang="en-US" altLang="zh-CN" smtClean="0"/>
          </a:p>
          <a:p>
            <a:endParaRPr lang="en-US" altLang="zh-CN" smtClean="0"/>
          </a:p>
        </p:txBody>
      </p:sp>
      <p:sp>
        <p:nvSpPr>
          <p:cNvPr id="1474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371600"/>
            <a:ext cx="4194175" cy="49688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200" b="1" smtClean="0"/>
              <a:t>sorry      </a:t>
            </a:r>
            <a:r>
              <a:rPr lang="zh-CN" altLang="en-US" sz="3200" b="1" smtClean="0"/>
              <a:t>抱歉的，难过的 </a:t>
            </a:r>
          </a:p>
          <a:p>
            <a:pPr>
              <a:buFontTx/>
              <a:buNone/>
            </a:pPr>
            <a:r>
              <a:rPr lang="en-US" altLang="zh-CN" sz="3200" b="1" smtClean="0"/>
              <a:t>outside  </a:t>
            </a:r>
            <a:r>
              <a:rPr lang="zh-CN" altLang="en-US" sz="3200" b="1" smtClean="0"/>
              <a:t>在外面，外面的</a:t>
            </a:r>
          </a:p>
          <a:p>
            <a:pPr>
              <a:buFontTx/>
              <a:buNone/>
            </a:pPr>
            <a:r>
              <a:rPr lang="en-US" altLang="zh-CN" sz="3200" b="1" smtClean="0"/>
              <a:t>wear      </a:t>
            </a:r>
            <a:r>
              <a:rPr lang="zh-CN" altLang="en-US" sz="3200" b="1" smtClean="0"/>
              <a:t>穿，戴</a:t>
            </a:r>
          </a:p>
          <a:p>
            <a:pPr>
              <a:buFontTx/>
              <a:buNone/>
            </a:pPr>
            <a:r>
              <a:rPr lang="en-US" altLang="zh-CN" sz="3200" b="1" smtClean="0"/>
              <a:t>important</a:t>
            </a:r>
            <a:r>
              <a:rPr lang="zh-CN" altLang="en-US" sz="3200" b="1" smtClean="0"/>
              <a:t>重要的</a:t>
            </a:r>
          </a:p>
          <a:p>
            <a:pPr>
              <a:buFontTx/>
              <a:buNone/>
            </a:pPr>
            <a:r>
              <a:rPr lang="en-US" altLang="zh-CN" sz="3200" b="1" smtClean="0"/>
              <a:t>bring       </a:t>
            </a:r>
            <a:r>
              <a:rPr lang="zh-CN" altLang="en-US" sz="3200" b="1" smtClean="0"/>
              <a:t>带来，取来</a:t>
            </a:r>
          </a:p>
          <a:p>
            <a:pPr>
              <a:buFontTx/>
              <a:buNone/>
            </a:pPr>
            <a:r>
              <a:rPr lang="en-US" altLang="zh-CN" sz="3200" b="1" smtClean="0"/>
              <a:t>uniform   </a:t>
            </a:r>
            <a:r>
              <a:rPr lang="zh-CN" altLang="en-US" sz="3200" b="1" smtClean="0"/>
              <a:t>校服，制服</a:t>
            </a:r>
          </a:p>
          <a:p>
            <a:pPr>
              <a:buFontTx/>
              <a:buNone/>
            </a:pPr>
            <a:r>
              <a:rPr lang="en-US" altLang="zh-CN" sz="3200" b="1" smtClean="0"/>
              <a:t>quiet        </a:t>
            </a:r>
            <a:r>
              <a:rPr lang="zh-CN" altLang="en-US" sz="3200" b="1" smtClean="0"/>
              <a:t>安静的</a:t>
            </a:r>
          </a:p>
          <a:p>
            <a:pPr>
              <a:buFontTx/>
              <a:buNone/>
            </a:pPr>
            <a:endParaRPr lang="zh-CN" altLang="en-US" sz="32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971550" y="1557338"/>
            <a:ext cx="403225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Don’t</a:t>
            </a:r>
            <a:r>
              <a:rPr lang="en-US" altLang="zh-CN" sz="4000" b="1"/>
              <a:t> have long 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/>
              <a:t>hair for boys.</a:t>
            </a:r>
          </a:p>
        </p:txBody>
      </p:sp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714375" y="3860800"/>
            <a:ext cx="42910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男生不准留长发。</a:t>
            </a:r>
          </a:p>
        </p:txBody>
      </p:sp>
      <p:pic>
        <p:nvPicPr>
          <p:cNvPr id="105476" name="Picture 4" descr="中学生-人物,中学生优秀作文网,中学生数学,中学生600字作文,中学生安全知识-人物,中学生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981075"/>
            <a:ext cx="2881313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6" grpId="0"/>
      <p:bldP spid="12390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468313" y="4149725"/>
            <a:ext cx="46085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Don’t </a:t>
            </a:r>
            <a:r>
              <a:rPr lang="en-US" altLang="zh-CN" sz="3600" b="1"/>
              <a:t>talk in class.</a:t>
            </a:r>
          </a:p>
        </p:txBody>
      </p:sp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468313" y="4868863"/>
            <a:ext cx="704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0000"/>
                </a:solidFill>
              </a:rPr>
              <a:t>Don’t</a:t>
            </a:r>
            <a:r>
              <a:rPr lang="en-US" altLang="zh-CN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altLang="zh-CN" sz="3600" b="1" dirty="0"/>
              <a:t>talk</a:t>
            </a:r>
            <a:r>
              <a:rPr lang="en-US" altLang="zh-CN" sz="4000" b="1" dirty="0"/>
              <a:t> </a:t>
            </a:r>
            <a:r>
              <a:rPr lang="en-US" altLang="zh-CN" sz="3600" b="1" dirty="0"/>
              <a:t>with</a:t>
            </a:r>
            <a:r>
              <a:rPr lang="en-US" altLang="zh-CN" sz="4000" b="1" dirty="0"/>
              <a:t> </a:t>
            </a:r>
            <a:r>
              <a:rPr lang="en-US" altLang="zh-CN" sz="3600" b="1" dirty="0"/>
              <a:t>each</a:t>
            </a:r>
            <a:r>
              <a:rPr lang="en-US" altLang="zh-CN" sz="4000" b="1" dirty="0"/>
              <a:t> </a:t>
            </a:r>
            <a:r>
              <a:rPr lang="en-US" altLang="zh-CN" sz="3600" b="1" dirty="0"/>
              <a:t>other</a:t>
            </a:r>
            <a:r>
              <a:rPr lang="en-US" altLang="zh-CN" sz="4000" b="1" dirty="0"/>
              <a:t> </a:t>
            </a:r>
            <a:r>
              <a:rPr lang="en-US" altLang="zh-CN" sz="3600" b="1" dirty="0"/>
              <a:t>in</a:t>
            </a:r>
            <a:r>
              <a:rPr lang="en-US" altLang="zh-CN" sz="4000" b="1" dirty="0"/>
              <a:t> </a:t>
            </a:r>
            <a:r>
              <a:rPr lang="en-US" altLang="zh-CN" sz="3600" b="1" dirty="0"/>
              <a:t>class</a:t>
            </a:r>
            <a:r>
              <a:rPr lang="en-US" altLang="zh-CN" sz="4000" b="1" dirty="0"/>
              <a:t>.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468313" y="5661025"/>
            <a:ext cx="4818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/>
              <a:t>Stop</a:t>
            </a:r>
            <a:r>
              <a:rPr lang="en-US" altLang="zh-CN" sz="4000" b="1">
                <a:latin typeface="Arial" pitchFamily="34" charset="0"/>
              </a:rPr>
              <a:t> </a:t>
            </a:r>
            <a:r>
              <a:rPr lang="en-US" altLang="zh-CN" sz="3600" b="1"/>
              <a:t>talking in class</a:t>
            </a:r>
            <a:r>
              <a:rPr lang="en-US" altLang="zh-CN" sz="4000" b="1"/>
              <a:t>.</a:t>
            </a:r>
          </a:p>
        </p:txBody>
      </p:sp>
      <p:pic>
        <p:nvPicPr>
          <p:cNvPr id="104453" name="Picture 8" descr="DSC010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20713"/>
            <a:ext cx="47625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4" name="Picture 17" descr="pic_162238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8" t="39111" r="36371" b="52881"/>
          <a:stretch>
            <a:fillRect/>
          </a:stretch>
        </p:blipFill>
        <p:spPr bwMode="auto">
          <a:xfrm>
            <a:off x="4211638" y="2636838"/>
            <a:ext cx="1871662" cy="1093787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  <p:bldP spid="120835" grpId="0"/>
      <p:bldP spid="1208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扑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3886200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1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0"/>
            <a:ext cx="3429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bs1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90800"/>
            <a:ext cx="1600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4191000" y="3886200"/>
            <a:ext cx="5181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Don’t</a:t>
            </a:r>
            <a:r>
              <a:rPr lang="en-US" altLang="zh-CN" sz="3200" b="1"/>
              <a:t> smoke .</a:t>
            </a:r>
            <a:r>
              <a:rPr lang="en-US" altLang="zh-CN" sz="3200" b="1">
                <a:solidFill>
                  <a:srgbClr val="FF0000"/>
                </a:solidFill>
              </a:rPr>
              <a:t>It’s bad for</a:t>
            </a:r>
            <a:r>
              <a:rPr lang="en-US" altLang="zh-CN" sz="3200" b="1"/>
              <a:t> your health.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0" y="2438400"/>
            <a:ext cx="4191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</a:rPr>
              <a:t>Don’t</a:t>
            </a:r>
            <a:r>
              <a:rPr lang="en-US" altLang="zh-CN" sz="4000">
                <a:solidFill>
                  <a:schemeClr val="tx2"/>
                </a:solidFill>
              </a:rPr>
              <a:t> play cards in school</a:t>
            </a:r>
            <a:r>
              <a:rPr lang="en-US" altLang="zh-CN" sz="400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utoUpdateAnimBg="0"/>
      <p:bldP spid="8704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2971800" y="21891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>
              <a:solidFill>
                <a:srgbClr val="0000FF"/>
              </a:solidFill>
            </a:endParaRPr>
          </a:p>
        </p:txBody>
      </p:sp>
      <p:pic>
        <p:nvPicPr>
          <p:cNvPr id="12291" name="Picture 3" descr="d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711450"/>
            <a:ext cx="2362200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3048000" y="228600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 sz="3200">
              <a:solidFill>
                <a:srgbClr val="0000FF"/>
              </a:solidFill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059113" y="2349500"/>
            <a:ext cx="3898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0000FF"/>
                </a:solidFill>
              </a:rPr>
              <a:t>Don’t</a:t>
            </a:r>
            <a:r>
              <a:rPr kumimoji="1" lang="en-US" altLang="zh-CN" sz="3200" b="1">
                <a:solidFill>
                  <a:srgbClr val="FF0000"/>
                </a:solidFill>
              </a:rPr>
              <a:t>  sleep  in  class.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81025" y="5099050"/>
            <a:ext cx="35020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0000FF"/>
                </a:solidFill>
              </a:rPr>
              <a:t>Don’t </a:t>
            </a:r>
            <a:r>
              <a:rPr kumimoji="1" lang="en-US" altLang="zh-CN" sz="3200" b="1">
                <a:solidFill>
                  <a:srgbClr val="FF0000"/>
                </a:solidFill>
              </a:rPr>
              <a:t>wear hats in </a:t>
            </a:r>
          </a:p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</a:rPr>
              <a:t>class.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5292725" y="5026025"/>
            <a:ext cx="347821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0000FF"/>
                </a:solidFill>
              </a:rPr>
              <a:t>Don’t</a:t>
            </a:r>
            <a:r>
              <a:rPr kumimoji="1" lang="en-US" altLang="zh-CN" sz="3200" b="1">
                <a:solidFill>
                  <a:srgbClr val="FF0000"/>
                </a:solidFill>
              </a:rPr>
              <a:t> dance in the </a:t>
            </a:r>
          </a:p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</a:rPr>
              <a:t>classrooms.</a:t>
            </a:r>
          </a:p>
        </p:txBody>
      </p:sp>
      <p:pic>
        <p:nvPicPr>
          <p:cNvPr id="88072" name="2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9" t="11340" b="9923"/>
          <a:stretch>
            <a:fillRect/>
          </a:stretch>
        </p:blipFill>
        <p:spPr bwMode="auto">
          <a:xfrm>
            <a:off x="3708400" y="260350"/>
            <a:ext cx="1873250" cy="1800225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pic_162254"/>
          <p:cNvPicPr>
            <a:picLocks noChangeAspect="1" noChangeArrowheads="1"/>
          </p:cNvPicPr>
          <p:nvPr/>
        </p:nvPicPr>
        <p:blipFill>
          <a:blip r:embed="rId7">
            <a:lum bright="-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8" t="21883" r="16899" b="66695"/>
          <a:stretch>
            <a:fillRect/>
          </a:stretch>
        </p:blipFill>
        <p:spPr bwMode="auto">
          <a:xfrm>
            <a:off x="1331913" y="2997200"/>
            <a:ext cx="1871662" cy="1797050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880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80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880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72"/>
                  </p:tgtEl>
                </p:cond>
              </p:nextCondLst>
            </p:seq>
            <p:vide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8072"/>
                </p:tgtEl>
              </p:cMediaNode>
            </p:video>
          </p:childTnLst>
        </p:cTn>
      </p:par>
    </p:tnLst>
    <p:bldLst>
      <p:bldP spid="88066" grpId="0" build="p" autoUpdateAnimBg="0"/>
      <p:bldP spid="88068" grpId="0" autoUpdateAnimBg="0"/>
      <p:bldP spid="88069" grpId="0" autoUpdateAnimBg="0"/>
      <p:bldP spid="88070" grpId="0" autoUpdateAnimBg="0"/>
      <p:bldP spid="8807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01-09-014-9"/>
          <p:cNvPicPr preferRelativeResize="0"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05263"/>
            <a:ext cx="15843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3d_rw7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5232400"/>
            <a:ext cx="1871662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d2"/>
          <p:cNvPicPr preferRelativeResize="0"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989138"/>
            <a:ext cx="2017712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8" name="2.MPG">
            <a:hlinkClick r:id="" action="ppaction://media"/>
          </p:cNvPr>
          <p:cNvPicPr preferRelativeResize="0">
            <a:picLocks noRot="1" noChangeAspect="1" noChangeArrowheads="1"/>
          </p:cNvPicPr>
          <p:nvPr>
            <a:videoFile r:link="rId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79" t="11340" b="9923"/>
          <a:stretch>
            <a:fillRect/>
          </a:stretch>
        </p:blipFill>
        <p:spPr bwMode="auto">
          <a:xfrm>
            <a:off x="2484438" y="44450"/>
            <a:ext cx="2016125" cy="1871663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pic_162254"/>
          <p:cNvPicPr preferRelativeResize="0">
            <a:picLocks noChangeAspect="1" noChangeArrowheads="1"/>
          </p:cNvPicPr>
          <p:nvPr/>
        </p:nvPicPr>
        <p:blipFill>
          <a:blip r:embed="rId9">
            <a:lum bright="-24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8" t="21883" r="16899" b="66695"/>
          <a:stretch>
            <a:fillRect/>
          </a:stretch>
        </p:blipFill>
        <p:spPr bwMode="auto">
          <a:xfrm>
            <a:off x="4716463" y="44450"/>
            <a:ext cx="2016125" cy="1866900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it">
            <a:hlinkClick r:id="" action="ppaction://hlinkshowjump?jump=previousslide"/>
          </p:cNvPr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133600"/>
            <a:ext cx="2016125" cy="189388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45" name="Group 9"/>
          <p:cNvGrpSpPr>
            <a:grpSpLocks/>
          </p:cNvGrpSpPr>
          <p:nvPr/>
        </p:nvGrpSpPr>
        <p:grpSpPr bwMode="auto">
          <a:xfrm>
            <a:off x="6948488" y="0"/>
            <a:ext cx="2016125" cy="1944688"/>
            <a:chOff x="3969" y="1253"/>
            <a:chExt cx="1225" cy="1451"/>
          </a:xfrm>
        </p:grpSpPr>
        <p:pic>
          <p:nvPicPr>
            <p:cNvPr id="14366" name="Picture 10" descr="003"/>
            <p:cNvPicPr preferRelativeResize="0">
              <a:picLocks noChangeAspect="1" noChangeArrowheads="1"/>
            </p:cNvPicPr>
            <p:nvPr/>
          </p:nvPicPr>
          <p:blipFill>
            <a:blip r:embed="rId11">
              <a:lum bright="-60000"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96" r="41304" b="8565"/>
            <a:stretch>
              <a:fillRect/>
            </a:stretch>
          </p:blipFill>
          <p:spPr bwMode="auto">
            <a:xfrm>
              <a:off x="3969" y="1298"/>
              <a:ext cx="1225" cy="1406"/>
            </a:xfrm>
            <a:prstGeom prst="rect">
              <a:avLst/>
            </a:prstGeom>
            <a:noFill/>
            <a:ln w="19050">
              <a:solidFill>
                <a:srgbClr val="8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367" name="Group 11"/>
            <p:cNvGrpSpPr>
              <a:grpSpLocks/>
            </p:cNvGrpSpPr>
            <p:nvPr/>
          </p:nvGrpSpPr>
          <p:grpSpPr bwMode="auto">
            <a:xfrm>
              <a:off x="3969" y="1253"/>
              <a:ext cx="355" cy="339"/>
              <a:chOff x="3379" y="1776"/>
              <a:chExt cx="355" cy="339"/>
            </a:xfrm>
          </p:grpSpPr>
          <p:sp>
            <p:nvSpPr>
              <p:cNvPr id="14368" name="Oval 12"/>
              <p:cNvSpPr>
                <a:spLocks noChangeArrowheads="1"/>
              </p:cNvSpPr>
              <p:nvPr/>
            </p:nvSpPr>
            <p:spPr bwMode="auto">
              <a:xfrm>
                <a:off x="3379" y="1776"/>
                <a:ext cx="355" cy="339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69" name="Line 13"/>
              <p:cNvSpPr>
                <a:spLocks noChangeShapeType="1"/>
              </p:cNvSpPr>
              <p:nvPr/>
            </p:nvSpPr>
            <p:spPr bwMode="auto">
              <a:xfrm flipH="1">
                <a:off x="3424" y="1982"/>
                <a:ext cx="89" cy="42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Line 14"/>
              <p:cNvSpPr>
                <a:spLocks noChangeShapeType="1"/>
              </p:cNvSpPr>
              <p:nvPr/>
            </p:nvSpPr>
            <p:spPr bwMode="auto">
              <a:xfrm flipV="1">
                <a:off x="3560" y="1806"/>
                <a:ext cx="89" cy="127"/>
              </a:xfrm>
              <a:prstGeom prst="line">
                <a:avLst/>
              </a:prstGeom>
              <a:noFill/>
              <a:ln w="19050">
                <a:solidFill>
                  <a:srgbClr val="8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1" name="Oval 15"/>
              <p:cNvSpPr>
                <a:spLocks noChangeArrowheads="1"/>
              </p:cNvSpPr>
              <p:nvPr/>
            </p:nvSpPr>
            <p:spPr bwMode="auto">
              <a:xfrm>
                <a:off x="3515" y="1933"/>
                <a:ext cx="45" cy="4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808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4346" name="Picture 16" descr="pic_24016"/>
          <p:cNvPicPr preferRelativeResize="0"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2133600"/>
            <a:ext cx="2016125" cy="190023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17" descr="pic_162238"/>
          <p:cNvPicPr>
            <a:picLocks noChangeAspect="1" noChangeArrowheads="1"/>
          </p:cNvPicPr>
          <p:nvPr/>
        </p:nvPicPr>
        <p:blipFill>
          <a:blip r:embed="rId1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8" t="39111" r="36371" b="52881"/>
          <a:stretch>
            <a:fillRect/>
          </a:stretch>
        </p:blipFill>
        <p:spPr bwMode="auto">
          <a:xfrm>
            <a:off x="4716463" y="2060575"/>
            <a:ext cx="1871662" cy="1093788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30" name="17-2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57"/>
          <a:stretch>
            <a:fillRect/>
          </a:stretch>
        </p:blipFill>
        <p:spPr bwMode="auto">
          <a:xfrm>
            <a:off x="2843213" y="5541963"/>
            <a:ext cx="2703512" cy="1316037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9" name="AutoShape 19"/>
          <p:cNvSpPr>
            <a:spLocks noChangeArrowheads="1"/>
          </p:cNvSpPr>
          <p:nvPr/>
        </p:nvSpPr>
        <p:spPr bwMode="auto">
          <a:xfrm>
            <a:off x="-252413" y="4508500"/>
            <a:ext cx="3384551" cy="1225550"/>
          </a:xfrm>
          <a:prstGeom prst="cloudCallout">
            <a:avLst>
              <a:gd name="adj1" fmla="val 61208"/>
              <a:gd name="adj2" fmla="val 4909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kumimoji="1" lang="zh-CN" altLang="en-US" sz="3200"/>
          </a:p>
        </p:txBody>
      </p:sp>
      <p:sp>
        <p:nvSpPr>
          <p:cNvPr id="14350" name="AutoShape 20"/>
          <p:cNvSpPr>
            <a:spLocks noChangeArrowheads="1"/>
          </p:cNvSpPr>
          <p:nvPr/>
        </p:nvSpPr>
        <p:spPr bwMode="auto">
          <a:xfrm>
            <a:off x="5076825" y="4365625"/>
            <a:ext cx="3816350" cy="1008063"/>
          </a:xfrm>
          <a:prstGeom prst="cloudCallout">
            <a:avLst>
              <a:gd name="adj1" fmla="val -50333"/>
              <a:gd name="adj2" fmla="val 9236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kumimoji="1" lang="zh-CN" altLang="en-US"/>
          </a:p>
        </p:txBody>
      </p:sp>
      <p:sp>
        <p:nvSpPr>
          <p:cNvPr id="14351" name="Text Box 21"/>
          <p:cNvSpPr txBox="1">
            <a:spLocks noChangeArrowheads="1"/>
          </p:cNvSpPr>
          <p:nvPr/>
        </p:nvSpPr>
        <p:spPr bwMode="auto">
          <a:xfrm>
            <a:off x="5451475" y="4413250"/>
            <a:ext cx="32543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Don’t arrive late for</a:t>
            </a:r>
          </a:p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 class.</a:t>
            </a:r>
          </a:p>
        </p:txBody>
      </p:sp>
      <p:sp>
        <p:nvSpPr>
          <p:cNvPr id="14352" name="Text Box 22"/>
          <p:cNvSpPr txBox="1">
            <a:spLocks noChangeArrowheads="1"/>
          </p:cNvSpPr>
          <p:nvPr/>
        </p:nvSpPr>
        <p:spPr bwMode="auto">
          <a:xfrm>
            <a:off x="1476375" y="76517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14353" name="Text Box 23"/>
          <p:cNvSpPr txBox="1">
            <a:spLocks noChangeArrowheads="1"/>
          </p:cNvSpPr>
          <p:nvPr/>
        </p:nvSpPr>
        <p:spPr bwMode="auto">
          <a:xfrm>
            <a:off x="3327400" y="1550988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2</a:t>
            </a:r>
          </a:p>
        </p:txBody>
      </p:sp>
      <p:sp>
        <p:nvSpPr>
          <p:cNvPr id="14354" name="Text Box 24"/>
          <p:cNvSpPr txBox="1">
            <a:spLocks noChangeArrowheads="1"/>
          </p:cNvSpPr>
          <p:nvPr/>
        </p:nvSpPr>
        <p:spPr bwMode="auto">
          <a:xfrm>
            <a:off x="5416550" y="16224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3</a:t>
            </a:r>
          </a:p>
        </p:txBody>
      </p:sp>
      <p:sp>
        <p:nvSpPr>
          <p:cNvPr id="14355" name="Text Box 25"/>
          <p:cNvSpPr txBox="1">
            <a:spLocks noChangeArrowheads="1"/>
          </p:cNvSpPr>
          <p:nvPr/>
        </p:nvSpPr>
        <p:spPr bwMode="auto">
          <a:xfrm>
            <a:off x="8080375" y="16224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4</a:t>
            </a:r>
          </a:p>
        </p:txBody>
      </p:sp>
      <p:sp>
        <p:nvSpPr>
          <p:cNvPr id="14356" name="Text Box 26"/>
          <p:cNvSpPr txBox="1">
            <a:spLocks noChangeArrowheads="1"/>
          </p:cNvSpPr>
          <p:nvPr/>
        </p:nvSpPr>
        <p:spPr bwMode="auto">
          <a:xfrm>
            <a:off x="1023938" y="3711575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5</a:t>
            </a:r>
          </a:p>
        </p:txBody>
      </p:sp>
      <p:sp>
        <p:nvSpPr>
          <p:cNvPr id="14357" name="Text Box 27"/>
          <p:cNvSpPr txBox="1">
            <a:spLocks noChangeArrowheads="1"/>
          </p:cNvSpPr>
          <p:nvPr/>
        </p:nvSpPr>
        <p:spPr bwMode="auto">
          <a:xfrm>
            <a:off x="3255963" y="3573463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6</a:t>
            </a:r>
          </a:p>
        </p:txBody>
      </p:sp>
      <p:sp>
        <p:nvSpPr>
          <p:cNvPr id="14358" name="Text Box 28"/>
          <p:cNvSpPr txBox="1">
            <a:spLocks noChangeArrowheads="1"/>
          </p:cNvSpPr>
          <p:nvPr/>
        </p:nvSpPr>
        <p:spPr bwMode="auto">
          <a:xfrm>
            <a:off x="5487988" y="277495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7</a:t>
            </a:r>
          </a:p>
        </p:txBody>
      </p:sp>
      <p:sp>
        <p:nvSpPr>
          <p:cNvPr id="14359" name="Text Box 29"/>
          <p:cNvSpPr txBox="1">
            <a:spLocks noChangeArrowheads="1"/>
          </p:cNvSpPr>
          <p:nvPr/>
        </p:nvSpPr>
        <p:spPr bwMode="auto">
          <a:xfrm>
            <a:off x="4787900" y="38608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8</a:t>
            </a:r>
          </a:p>
        </p:txBody>
      </p:sp>
      <p:sp>
        <p:nvSpPr>
          <p:cNvPr id="14360" name="Text Box 30"/>
          <p:cNvSpPr txBox="1">
            <a:spLocks noChangeArrowheads="1"/>
          </p:cNvSpPr>
          <p:nvPr/>
        </p:nvSpPr>
        <p:spPr bwMode="auto">
          <a:xfrm>
            <a:off x="7648575" y="3567113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9</a:t>
            </a:r>
          </a:p>
        </p:txBody>
      </p:sp>
      <p:sp>
        <p:nvSpPr>
          <p:cNvPr id="14361" name="Text Box 31"/>
          <p:cNvSpPr txBox="1">
            <a:spLocks noChangeArrowheads="1"/>
          </p:cNvSpPr>
          <p:nvPr/>
        </p:nvSpPr>
        <p:spPr bwMode="auto">
          <a:xfrm>
            <a:off x="3471863" y="4359275"/>
            <a:ext cx="466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10</a:t>
            </a:r>
          </a:p>
        </p:txBody>
      </p:sp>
      <p:sp>
        <p:nvSpPr>
          <p:cNvPr id="14362" name="Text Box 32"/>
          <p:cNvSpPr txBox="1">
            <a:spLocks noChangeArrowheads="1"/>
          </p:cNvSpPr>
          <p:nvPr/>
        </p:nvSpPr>
        <p:spPr bwMode="auto">
          <a:xfrm>
            <a:off x="8008938" y="6088063"/>
            <a:ext cx="466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66"/>
                </a:solidFill>
                <a:latin typeface="Arial" pitchFamily="34" charset="0"/>
              </a:rPr>
              <a:t>11</a:t>
            </a:r>
          </a:p>
        </p:txBody>
      </p:sp>
      <p:sp>
        <p:nvSpPr>
          <p:cNvPr id="14363" name="Text Box 33"/>
          <p:cNvSpPr txBox="1">
            <a:spLocks noChangeArrowheads="1"/>
          </p:cNvSpPr>
          <p:nvPr/>
        </p:nvSpPr>
        <p:spPr bwMode="auto">
          <a:xfrm>
            <a:off x="0" y="4622800"/>
            <a:ext cx="313213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What are the rules </a:t>
            </a:r>
          </a:p>
          <a:p>
            <a:pPr eaLnBrk="1" hangingPunct="1"/>
            <a:r>
              <a:rPr lang="en-US" altLang="zh-CN" sz="2800" b="1">
                <a:solidFill>
                  <a:schemeClr val="accent2"/>
                </a:solidFill>
              </a:rPr>
              <a:t>at our school?</a:t>
            </a:r>
          </a:p>
        </p:txBody>
      </p:sp>
      <p:pic>
        <p:nvPicPr>
          <p:cNvPr id="14364" name="Picture 34" descr="065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484437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35" descr="Boy10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00400"/>
            <a:ext cx="16764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0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0118"/>
                </p:tgtEl>
              </p:cMediaNode>
            </p:video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0130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685800" y="381000"/>
            <a:ext cx="74628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00CC"/>
                </a:solidFill>
                <a:latin typeface="Arial" pitchFamily="34" charset="0"/>
              </a:rPr>
              <a:t>2d. </a:t>
            </a:r>
            <a:r>
              <a:rPr lang="en-US" altLang="zh-CN" sz="3600" b="1">
                <a:solidFill>
                  <a:srgbClr val="0000CC"/>
                </a:solidFill>
                <a:latin typeface="Arial" pitchFamily="34" charset="0"/>
              </a:rPr>
              <a:t>Role-play</a:t>
            </a:r>
            <a:r>
              <a:rPr lang="en-US" altLang="zh-CN" sz="4000" b="1">
                <a:solidFill>
                  <a:srgbClr val="0000CC"/>
                </a:solidFill>
                <a:latin typeface="Arial" pitchFamily="34" charset="0"/>
              </a:rPr>
              <a:t> the conversation.</a:t>
            </a:r>
          </a:p>
        </p:txBody>
      </p:sp>
      <p:sp>
        <p:nvSpPr>
          <p:cNvPr id="130051" name="Text Box 3"/>
          <p:cNvSpPr txBox="1">
            <a:spLocks noChangeArrowheads="1"/>
          </p:cNvSpPr>
          <p:nvPr/>
        </p:nvSpPr>
        <p:spPr bwMode="auto">
          <a:xfrm>
            <a:off x="304800" y="1447800"/>
            <a:ext cx="8569325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660066"/>
                </a:solidFill>
              </a:rPr>
              <a:t>John</a:t>
            </a:r>
            <a:r>
              <a:rPr lang="en-US" altLang="zh-CN" sz="3200" b="1"/>
              <a:t>: Hi, my name’s John. It’s </a:t>
            </a:r>
            <a:r>
              <a:rPr lang="en-US" altLang="zh-CN" sz="3200" b="1">
                <a:solidFill>
                  <a:srgbClr val="FF0000"/>
                </a:solidFill>
              </a:rPr>
              <a:t>my first day</a:t>
            </a:r>
          </a:p>
          <a:p>
            <a:r>
              <a:rPr lang="en-US" altLang="zh-CN" sz="3200" b="1"/>
              <a:t>           at school.</a:t>
            </a:r>
          </a:p>
          <a:p>
            <a:r>
              <a:rPr lang="en-US" altLang="zh-CN" sz="3200" b="1">
                <a:solidFill>
                  <a:srgbClr val="003300"/>
                </a:solidFill>
              </a:rPr>
              <a:t>Alice</a:t>
            </a:r>
            <a:r>
              <a:rPr lang="en-US" altLang="zh-CN" sz="3200" b="1"/>
              <a:t>: Hi, John. I’m Alice. This is a great </a:t>
            </a:r>
          </a:p>
          <a:p>
            <a:r>
              <a:rPr lang="en-US" altLang="zh-CN" sz="3200" b="1"/>
              <a:t>           school, but there are </a:t>
            </a:r>
            <a:r>
              <a:rPr lang="en-US" altLang="zh-CN" sz="3200" b="1">
                <a:solidFill>
                  <a:srgbClr val="FF0000"/>
                </a:solidFill>
              </a:rPr>
              <a:t>a lot of rules</a:t>
            </a:r>
            <a:r>
              <a:rPr lang="en-US" altLang="zh-CN" sz="3200" b="1"/>
              <a:t>.</a:t>
            </a:r>
          </a:p>
          <a:p>
            <a:r>
              <a:rPr lang="en-US" altLang="zh-CN" sz="3200" b="1">
                <a:solidFill>
                  <a:srgbClr val="660066"/>
                </a:solidFill>
              </a:rPr>
              <a:t>John:</a:t>
            </a:r>
            <a:r>
              <a:rPr lang="en-US" altLang="zh-CN" sz="3200" b="1"/>
              <a:t> Really? What are some of the rules?</a:t>
            </a:r>
          </a:p>
          <a:p>
            <a:r>
              <a:rPr lang="en-US" altLang="zh-CN" sz="3200" b="1">
                <a:solidFill>
                  <a:srgbClr val="003300"/>
                </a:solidFill>
              </a:rPr>
              <a:t>Alice</a:t>
            </a:r>
            <a:r>
              <a:rPr lang="en-US" altLang="zh-CN" sz="3200" b="1"/>
              <a:t>: Well, don’t </a:t>
            </a:r>
            <a:r>
              <a:rPr lang="en-US" altLang="zh-CN" sz="3200" b="1">
                <a:solidFill>
                  <a:srgbClr val="FF0000"/>
                </a:solidFill>
              </a:rPr>
              <a:t>be late for</a:t>
            </a:r>
            <a:r>
              <a:rPr lang="en-US" altLang="zh-CN" sz="3200" b="1"/>
              <a:t> the class. This</a:t>
            </a:r>
          </a:p>
          <a:p>
            <a:r>
              <a:rPr lang="en-US" altLang="zh-CN" sz="3200" b="1"/>
              <a:t>           is  very important. </a:t>
            </a:r>
          </a:p>
          <a:p>
            <a:r>
              <a:rPr lang="en-US" altLang="zh-CN" sz="3200" b="1">
                <a:solidFill>
                  <a:srgbClr val="660066"/>
                </a:solidFill>
              </a:rPr>
              <a:t>John:</a:t>
            </a:r>
            <a:r>
              <a:rPr lang="en-US" altLang="zh-CN" sz="3200" b="1"/>
              <a:t> OK, so we must be </a:t>
            </a:r>
            <a:r>
              <a:rPr lang="en-US" altLang="zh-CN" sz="3200" b="1">
                <a:solidFill>
                  <a:srgbClr val="FF0000"/>
                </a:solidFill>
              </a:rPr>
              <a:t>on time</a:t>
            </a:r>
            <a:r>
              <a:rPr lang="en-US" altLang="zh-CN" sz="3200" b="1"/>
              <a:t>. Can we bring </a:t>
            </a:r>
          </a:p>
          <a:p>
            <a:r>
              <a:rPr lang="en-US" altLang="zh-CN" sz="3200" b="1"/>
              <a:t>           music players to school?</a:t>
            </a:r>
          </a:p>
        </p:txBody>
      </p:sp>
      <p:pic>
        <p:nvPicPr>
          <p:cNvPr id="130052" name="Picture 4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914400"/>
            <a:ext cx="6000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762000" y="1524000"/>
            <a:ext cx="754380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3300"/>
                </a:solidFill>
              </a:rPr>
              <a:t>Alice:</a:t>
            </a:r>
            <a:r>
              <a:rPr lang="en-US" altLang="zh-CN" sz="3200" b="1"/>
              <a:t> No, we can’t. And we always have</a:t>
            </a:r>
          </a:p>
          <a:p>
            <a:r>
              <a:rPr lang="en-US" altLang="zh-CN" sz="3200" b="1"/>
              <a:t>          to wear the </a:t>
            </a:r>
            <a:r>
              <a:rPr lang="en-US" altLang="zh-CN" sz="3200" b="1">
                <a:solidFill>
                  <a:srgbClr val="FF0000"/>
                </a:solidFill>
              </a:rPr>
              <a:t>school uniform</a:t>
            </a:r>
            <a:r>
              <a:rPr lang="en-US" altLang="zh-CN" sz="3200" b="1"/>
              <a:t>.</a:t>
            </a:r>
          </a:p>
          <a:p>
            <a:r>
              <a:rPr lang="en-US" altLang="zh-CN" sz="3200" b="1">
                <a:solidFill>
                  <a:srgbClr val="660066"/>
                </a:solidFill>
              </a:rPr>
              <a:t>John:</a:t>
            </a:r>
            <a:r>
              <a:rPr lang="en-US" altLang="zh-CN" sz="3200" b="1"/>
              <a:t> I see.</a:t>
            </a:r>
          </a:p>
          <a:p>
            <a:r>
              <a:rPr lang="en-US" altLang="zh-CN" sz="3200" b="1">
                <a:solidFill>
                  <a:srgbClr val="003300"/>
                </a:solidFill>
              </a:rPr>
              <a:t>Alice:</a:t>
            </a:r>
            <a:r>
              <a:rPr lang="en-US" altLang="zh-CN" sz="3200" b="1"/>
              <a:t> Oh, and we also have to be quiet in</a:t>
            </a:r>
          </a:p>
          <a:p>
            <a:r>
              <a:rPr lang="en-US" altLang="zh-CN" sz="3200" b="1"/>
              <a:t>            the library.</a:t>
            </a:r>
          </a:p>
        </p:txBody>
      </p:sp>
      <p:pic>
        <p:nvPicPr>
          <p:cNvPr id="131075" name="Picture 3" descr="MM9002838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876800"/>
            <a:ext cx="1676400" cy="160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2"/>
          <p:cNvSpPr txBox="1">
            <a:spLocks noChangeArrowheads="1"/>
          </p:cNvSpPr>
          <p:nvPr/>
        </p:nvSpPr>
        <p:spPr bwMode="auto">
          <a:xfrm>
            <a:off x="468313" y="2133600"/>
            <a:ext cx="489585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1. Sit down.</a:t>
            </a:r>
          </a:p>
          <a:p>
            <a:pPr eaLnBrk="1" hangingPunct="1"/>
            <a:endParaRPr lang="en-US" altLang="zh-CN" sz="3200" b="1"/>
          </a:p>
          <a:p>
            <a:pPr eaLnBrk="1" hangingPunct="1"/>
            <a:endParaRPr lang="en-US" altLang="zh-CN" sz="3200" b="1"/>
          </a:p>
          <a:p>
            <a:pPr eaLnBrk="1" hangingPunct="1"/>
            <a:r>
              <a:rPr lang="en-US" altLang="zh-CN" sz="3200" b="1"/>
              <a:t>2. Come in.</a:t>
            </a:r>
          </a:p>
          <a:p>
            <a:pPr eaLnBrk="1" hangingPunct="1"/>
            <a:endParaRPr lang="en-US" altLang="zh-CN" sz="3200" b="1"/>
          </a:p>
          <a:p>
            <a:pPr eaLnBrk="1" hangingPunct="1"/>
            <a:endParaRPr lang="en-US" altLang="zh-CN" sz="3200" b="1"/>
          </a:p>
          <a:p>
            <a:pPr eaLnBrk="1" hangingPunct="1"/>
            <a:r>
              <a:rPr lang="en-US" altLang="zh-CN" sz="3200" b="1"/>
              <a:t>3. Eat at home.</a:t>
            </a:r>
          </a:p>
          <a:p>
            <a:pPr eaLnBrk="1" hangingPunct="1"/>
            <a:endParaRPr lang="zh-CN" altLang="en-US" sz="3200" b="1"/>
          </a:p>
        </p:txBody>
      </p:sp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827088" y="2924175"/>
            <a:ext cx="274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Don’t sit down.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755650" y="4292600"/>
            <a:ext cx="2722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Don’t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</a:rPr>
              <a:t>come</a:t>
            </a: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</a:rPr>
              <a:t>in.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827088" y="5661025"/>
            <a:ext cx="3387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Don’t eat at home.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539750" y="1557338"/>
            <a:ext cx="6840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99"/>
                </a:solidFill>
                <a:latin typeface="Arial" pitchFamily="34" charset="0"/>
              </a:rPr>
              <a:t>1. 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把下列祈使句改成否定句</a:t>
            </a: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611188" y="476250"/>
            <a:ext cx="5473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Practice: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autoUpdateAnimBg="0"/>
      <p:bldP spid="137220" grpId="0" autoUpdateAnimBg="0"/>
      <p:bldP spid="13722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981075"/>
            <a:ext cx="8229600" cy="2620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4. Listen to music outside.</a:t>
            </a:r>
          </a:p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</a:t>
            </a:r>
          </a:p>
          <a:p>
            <a:pPr>
              <a:buFontTx/>
              <a:buNone/>
            </a:pPr>
            <a:endParaRPr lang="en-US" altLang="zh-CN" b="1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5. Do your homework at school.</a:t>
            </a:r>
            <a:endParaRPr lang="en-US" altLang="zh-CN" b="1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endParaRPr lang="zh-CN" altLang="en-US" smtClean="0">
              <a:latin typeface="Times New Roman" pitchFamily="18" charset="0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827088" y="1844675"/>
            <a:ext cx="5205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Don’t listen to music outside.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827088" y="3789363"/>
            <a:ext cx="63007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Don’t do your homework at school.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95288" y="1412875"/>
            <a:ext cx="784860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1. late, don't, for school, arrive</a:t>
            </a:r>
            <a:endParaRPr lang="en-US" altLang="zh-CN" sz="3200" b="1" u="sng"/>
          </a:p>
          <a:p>
            <a:pPr>
              <a:spcBef>
                <a:spcPct val="50000"/>
              </a:spcBef>
            </a:pPr>
            <a:r>
              <a:rPr lang="en-US" altLang="zh-CN" sz="3200" b="1" u="sng"/>
              <a:t>                                                           </a:t>
            </a:r>
            <a:endParaRPr lang="en-US" altLang="zh-CN" sz="3200" b="1"/>
          </a:p>
          <a:p>
            <a:pPr>
              <a:spcBef>
                <a:spcPct val="50000"/>
              </a:spcBef>
            </a:pPr>
            <a:r>
              <a:rPr lang="en-US" altLang="zh-CN" sz="3200" b="1"/>
              <a:t>2. music, listen to, in the classroom, don't</a:t>
            </a:r>
            <a:endParaRPr lang="en-US" altLang="zh-CN" sz="3200" b="1" u="sng"/>
          </a:p>
          <a:p>
            <a:pPr>
              <a:spcBef>
                <a:spcPct val="50000"/>
              </a:spcBef>
            </a:pPr>
            <a:r>
              <a:rPr lang="en-US" altLang="zh-CN" sz="3200" b="1" u="sng"/>
              <a:t>                                                           </a:t>
            </a:r>
            <a:endParaRPr lang="en-US" altLang="zh-CN" sz="3200" b="1"/>
          </a:p>
          <a:p>
            <a:pPr>
              <a:spcBef>
                <a:spcPct val="50000"/>
              </a:spcBef>
            </a:pPr>
            <a:r>
              <a:rPr lang="en-US" altLang="zh-CN" sz="3200" b="1"/>
              <a:t>3. eat, can't, in the classroom, we</a:t>
            </a:r>
            <a:endParaRPr lang="en-US" altLang="zh-CN" sz="3200" b="1" u="sng"/>
          </a:p>
          <a:p>
            <a:r>
              <a:rPr lang="en-US" altLang="zh-CN" sz="3200" b="1" u="sng"/>
              <a:t>                                                           </a:t>
            </a:r>
            <a:endParaRPr lang="en-US" altLang="zh-CN" sz="3200" b="1"/>
          </a:p>
        </p:txBody>
      </p:sp>
      <p:sp>
        <p:nvSpPr>
          <p:cNvPr id="139267" name="Text Box 3"/>
          <p:cNvSpPr txBox="1">
            <a:spLocks noChangeArrowheads="1"/>
          </p:cNvSpPr>
          <p:nvPr/>
        </p:nvSpPr>
        <p:spPr bwMode="auto">
          <a:xfrm>
            <a:off x="755650" y="2133600"/>
            <a:ext cx="5184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Don’t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arrive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late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for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school.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684213" y="3573463"/>
            <a:ext cx="68770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Don’t listen to music in the classroom.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755650" y="5229225"/>
            <a:ext cx="5834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We can’t eat in the classroom.</a:t>
            </a:r>
          </a:p>
        </p:txBody>
      </p:sp>
      <p:sp>
        <p:nvSpPr>
          <p:cNvPr id="139270" name="Text Box 6"/>
          <p:cNvSpPr txBox="1">
            <a:spLocks noChangeArrowheads="1"/>
          </p:cNvSpPr>
          <p:nvPr/>
        </p:nvSpPr>
        <p:spPr bwMode="auto">
          <a:xfrm>
            <a:off x="611188" y="549275"/>
            <a:ext cx="655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600" b="1">
                <a:solidFill>
                  <a:srgbClr val="000099"/>
                </a:solidFill>
                <a:latin typeface="Arial" pitchFamily="34" charset="0"/>
              </a:rPr>
              <a:t>Ⅲ</a:t>
            </a:r>
            <a:r>
              <a:rPr lang="en-US" altLang="zh-CN" sz="3600" b="1">
                <a:solidFill>
                  <a:srgbClr val="000099"/>
                </a:solidFill>
                <a:latin typeface="Arial" pitchFamily="34" charset="0"/>
              </a:rPr>
              <a:t>. Form sentences. </a:t>
            </a:r>
            <a:r>
              <a:rPr lang="zh-CN" altLang="en-US" sz="3600" b="1">
                <a:solidFill>
                  <a:srgbClr val="000099"/>
                </a:solidFill>
                <a:latin typeface="Arial" pitchFamily="34" charset="0"/>
              </a:rPr>
              <a:t>组句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/>
      <p:bldP spid="139268" grpId="0"/>
      <p:bldP spid="139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07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12200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WordArt 3"/>
          <p:cNvSpPr>
            <a:spLocks noChangeArrowheads="1" noChangeShapeType="1" noTextEdit="1"/>
          </p:cNvSpPr>
          <p:nvPr/>
        </p:nvSpPr>
        <p:spPr bwMode="auto">
          <a:xfrm rot="-672708">
            <a:off x="395288" y="476250"/>
            <a:ext cx="3960812" cy="14398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omic Sans MS"/>
              </a:rPr>
              <a:t>Free talk</a:t>
            </a:r>
            <a:endParaRPr lang="zh-CN" altLang="en-US" sz="3600" b="1" kern="1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000000"/>
              </a:solidFill>
              <a:latin typeface="Comic Sans MS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1671638" y="27146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800">
              <a:latin typeface="Arial" pitchFamily="34" charset="0"/>
            </a:endParaRP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1042988" y="2708275"/>
            <a:ext cx="867568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 i="1">
                <a:solidFill>
                  <a:srgbClr val="FF0000"/>
                </a:solidFill>
              </a:rPr>
              <a:t>What can you do at school </a:t>
            </a:r>
          </a:p>
          <a:p>
            <a:r>
              <a:rPr lang="en-US" altLang="zh-CN" sz="4400" b="1" i="1">
                <a:solidFill>
                  <a:srgbClr val="FF0000"/>
                </a:solidFill>
              </a:rPr>
              <a:t>  or in the classroom?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1042988" y="4149725"/>
            <a:ext cx="5616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400" b="1" i="1">
                <a:solidFill>
                  <a:srgbClr val="FF0000"/>
                </a:solidFill>
              </a:rPr>
              <a:t>What can’t you do ?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ext Box 2"/>
          <p:cNvSpPr txBox="1">
            <a:spLocks noChangeArrowheads="1"/>
          </p:cNvSpPr>
          <p:nvPr/>
        </p:nvSpPr>
        <p:spPr bwMode="auto">
          <a:xfrm flipV="1">
            <a:off x="533400" y="609600"/>
            <a:ext cx="8001000" cy="5715000"/>
          </a:xfrm>
          <a:prstGeom prst="rect">
            <a:avLst/>
          </a:prstGeom>
          <a:gradFill rotWithShape="1">
            <a:gsLst>
              <a:gs pos="0">
                <a:srgbClr val="CCFF66">
                  <a:alpha val="44000"/>
                </a:srgbClr>
              </a:gs>
              <a:gs pos="50000">
                <a:schemeClr val="bg1"/>
              </a:gs>
              <a:gs pos="100000">
                <a:srgbClr val="CCFF66">
                  <a:alpha val="44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cap="rnd">
                <a:solidFill>
                  <a:srgbClr val="FFCC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>
              <a:lnSpc>
                <a:spcPct val="150000"/>
              </a:lnSpc>
            </a:pPr>
            <a:endParaRPr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1. _______ fight with others.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A. Not     B. No     C. Don’t     D. Doesn’t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2.---_____we eat in the dining hall? ---Yes, we_____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A. Do, does    B. Can, do   C. Do, can   D. Can, can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3. You can’t eat _____ outside.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A. at             B. \                 C. in          D. on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4.Listen to music in hallways.(</a:t>
            </a:r>
            <a:r>
              <a:rPr lang="zh-CN" altLang="en-US" sz="2800" b="1">
                <a:solidFill>
                  <a:srgbClr val="0000FF"/>
                </a:solidFill>
              </a:rPr>
              <a:t>改为否定句</a:t>
            </a:r>
            <a:r>
              <a:rPr lang="en-US" altLang="zh-CN" sz="2800" b="1">
                <a:solidFill>
                  <a:srgbClr val="0000FF"/>
                </a:solidFill>
              </a:rPr>
              <a:t>)</a:t>
            </a:r>
            <a:endParaRPr lang="en-US" altLang="zh-CN" sz="2800" b="1" u="sng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u="sng">
                <a:solidFill>
                  <a:srgbClr val="0000FF"/>
                </a:solidFill>
              </a:rPr>
              <a:t>             </a:t>
            </a:r>
            <a:r>
              <a:rPr lang="en-US" altLang="zh-CN" sz="2800" b="1">
                <a:solidFill>
                  <a:srgbClr val="0000FF"/>
                </a:solidFill>
              </a:rPr>
              <a:t> listen to music in hallways.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5.Don’t arrive late for class.(</a:t>
            </a:r>
            <a:r>
              <a:rPr lang="zh-CN" altLang="en-US" sz="2800" b="1">
                <a:solidFill>
                  <a:srgbClr val="0000FF"/>
                </a:solidFill>
              </a:rPr>
              <a:t>改为同义句</a:t>
            </a:r>
            <a:r>
              <a:rPr lang="en-US" altLang="zh-CN" sz="2800" b="1">
                <a:solidFill>
                  <a:srgbClr val="0000FF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   Don’t ______  _______ for class.</a:t>
            </a: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323850" y="4581525"/>
            <a:ext cx="1763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Don’t</a:t>
            </a: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1763713" y="5805488"/>
            <a:ext cx="2476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be           late</a:t>
            </a:r>
          </a:p>
        </p:txBody>
      </p:sp>
      <p:pic>
        <p:nvPicPr>
          <p:cNvPr id="113671" name="Picture 7" descr="小博士截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620713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2" name="Picture 8" descr="小博士截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989138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74" name="AutoShape 10"/>
          <p:cNvSpPr>
            <a:spLocks noChangeArrowheads="1"/>
          </p:cNvSpPr>
          <p:nvPr/>
        </p:nvSpPr>
        <p:spPr bwMode="auto">
          <a:xfrm rot="340263">
            <a:off x="6934200" y="0"/>
            <a:ext cx="1935163" cy="1225550"/>
          </a:xfrm>
          <a:prstGeom prst="irregularSeal1">
            <a:avLst/>
          </a:prstGeom>
          <a:solidFill>
            <a:srgbClr val="333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000" b="1">
                <a:solidFill>
                  <a:schemeClr val="bg1"/>
                </a:solidFill>
                <a:latin typeface="Arial" pitchFamily="34" charset="0"/>
              </a:rPr>
              <a:t>Stop!</a:t>
            </a:r>
          </a:p>
        </p:txBody>
      </p:sp>
      <p:pic>
        <p:nvPicPr>
          <p:cNvPr id="113675" name="Picture 11" descr="小博士截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284538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6" name="Picture 12" descr="小博士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876800"/>
            <a:ext cx="11430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utoUpdateAnimBg="0"/>
      <p:bldP spid="113669" grpId="0" autoUpdateAnimBg="0"/>
      <p:bldP spid="11367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>
                <a:solidFill>
                  <a:srgbClr val="FF0000"/>
                </a:solidFill>
              </a:rPr>
              <a:t>Homework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</p:spPr>
        <p:txBody>
          <a:bodyPr/>
          <a:lstStyle/>
          <a:p>
            <a:r>
              <a:rPr lang="en-US" altLang="zh-CN" sz="4000" b="1" smtClean="0"/>
              <a:t>Think about  the family rules.</a:t>
            </a:r>
          </a:p>
          <a:p>
            <a:pPr>
              <a:buFontTx/>
              <a:buNone/>
            </a:pPr>
            <a:endParaRPr lang="en-US" altLang="zh-CN" sz="4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4800" b="1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38915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6" t="38666" r="22076" b="50653"/>
          <a:stretch>
            <a:fillRect/>
          </a:stretch>
        </p:blipFill>
        <p:spPr bwMode="auto">
          <a:xfrm>
            <a:off x="3492500" y="2133600"/>
            <a:ext cx="2592388" cy="258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195513" y="5300663"/>
            <a:ext cx="5400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Don’t talk loudly on the phone.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39939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2195513" y="5300663"/>
            <a:ext cx="5400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Don’t watch TV late at night.</a:t>
            </a:r>
          </a:p>
        </p:txBody>
      </p:sp>
      <p:pic>
        <p:nvPicPr>
          <p:cNvPr id="39941" name="Picture 5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71" t="38666" r="6244" b="50453"/>
          <a:stretch>
            <a:fillRect/>
          </a:stretch>
        </p:blipFill>
        <p:spPr bwMode="auto">
          <a:xfrm>
            <a:off x="3419475" y="1989138"/>
            <a:ext cx="2808288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40963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203575" y="5300663"/>
            <a:ext cx="4105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Don’t eat in bed.</a:t>
            </a:r>
          </a:p>
        </p:txBody>
      </p:sp>
      <p:pic>
        <p:nvPicPr>
          <p:cNvPr id="40965" name="Picture 5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2" t="50182" r="22076" b="39119"/>
          <a:stretch>
            <a:fillRect/>
          </a:stretch>
        </p:blipFill>
        <p:spPr bwMode="auto">
          <a:xfrm>
            <a:off x="2987675" y="2133600"/>
            <a:ext cx="33845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b="1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41987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1908175" y="5300663"/>
            <a:ext cx="6480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Clean the bedroom on Saturdays.</a:t>
            </a:r>
          </a:p>
        </p:txBody>
      </p:sp>
      <p:pic>
        <p:nvPicPr>
          <p:cNvPr id="41989" name="Picture 5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93" t="50145" r="6949" b="39445"/>
          <a:stretch>
            <a:fillRect/>
          </a:stretch>
        </p:blipFill>
        <p:spPr bwMode="auto">
          <a:xfrm>
            <a:off x="3211513" y="1844675"/>
            <a:ext cx="316071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b="1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43011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195513" y="5300663"/>
            <a:ext cx="5689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Don’t get up late on Sundays.</a:t>
            </a:r>
          </a:p>
        </p:txBody>
      </p:sp>
      <p:pic>
        <p:nvPicPr>
          <p:cNvPr id="43013" name="Picture 5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0" t="61389" r="22076" b="27911"/>
          <a:stretch>
            <a:fillRect/>
          </a:stretch>
        </p:blipFill>
        <p:spPr bwMode="auto">
          <a:xfrm>
            <a:off x="3276600" y="1844675"/>
            <a:ext cx="31654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b="1" smtClean="0">
                <a:latin typeface="Times New Roman" pitchFamily="18" charset="0"/>
              </a:rPr>
              <a:t>FAMILY  RULES</a:t>
            </a:r>
          </a:p>
        </p:txBody>
      </p:sp>
      <p:pic>
        <p:nvPicPr>
          <p:cNvPr id="44035" name="Picture 3" descr="pullcart_library_books_extract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5446713"/>
            <a:ext cx="1385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2698750" y="5300663"/>
            <a:ext cx="46815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itchFamily="66" charset="0"/>
              </a:rPr>
              <a:t>Don’t talk loudly at night.</a:t>
            </a:r>
          </a:p>
        </p:txBody>
      </p:sp>
      <p:pic>
        <p:nvPicPr>
          <p:cNvPr id="44037" name="Picture 5" descr="pic_254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2" t="61136" r="6540" b="28154"/>
          <a:stretch>
            <a:fillRect/>
          </a:stretch>
        </p:blipFill>
        <p:spPr bwMode="auto">
          <a:xfrm>
            <a:off x="3348038" y="1773238"/>
            <a:ext cx="322897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914400" y="914400"/>
            <a:ext cx="6753225" cy="532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zh-CN" sz="3200" b="1">
                <a:solidFill>
                  <a:srgbClr val="003399"/>
                </a:solidFill>
              </a:rPr>
              <a:t>2. </a:t>
            </a:r>
            <a:r>
              <a:rPr lang="zh-CN" altLang="en-US" sz="3200" b="1">
                <a:solidFill>
                  <a:srgbClr val="003399"/>
                </a:solidFill>
              </a:rPr>
              <a:t>翻译句子：（用到所给词语）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不要在图书馆大声说话。</a:t>
            </a:r>
            <a:r>
              <a:rPr lang="en-US" altLang="zh-CN" sz="3200" b="1"/>
              <a:t>(loudly)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 放学后不要看电视。</a:t>
            </a:r>
            <a:r>
              <a:rPr lang="en-US" altLang="zh-CN" sz="3200" b="1"/>
              <a:t>(after)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不要上课吃东西。     </a:t>
            </a:r>
            <a:r>
              <a:rPr lang="en-US" altLang="zh-CN" sz="3200" b="1"/>
              <a:t>(in class)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不要上学迟到。          </a:t>
            </a:r>
            <a:r>
              <a:rPr lang="en-US" altLang="zh-CN" sz="3200" b="1"/>
              <a:t>(arrive)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不要在马路上踢球。  </a:t>
            </a:r>
            <a:r>
              <a:rPr lang="en-US" altLang="zh-CN" sz="3200" b="1"/>
              <a:t>(on the road)</a:t>
            </a:r>
          </a:p>
          <a:p>
            <a:pPr>
              <a:spcBef>
                <a:spcPct val="30000"/>
              </a:spcBef>
              <a:buFontTx/>
              <a:buAutoNum type="arabicParenR"/>
            </a:pPr>
            <a:r>
              <a:rPr lang="zh-CN" altLang="en-US" sz="3200" b="1"/>
              <a:t> 请把那本书给我看看。      </a:t>
            </a:r>
            <a:r>
              <a:rPr lang="en-US" altLang="zh-CN" sz="3200" b="1"/>
              <a:t>(show)</a:t>
            </a:r>
          </a:p>
          <a:p>
            <a:pPr>
              <a:spcBef>
                <a:spcPct val="30000"/>
              </a:spcBef>
            </a:pPr>
            <a:r>
              <a:rPr lang="en-US" altLang="zh-CN" sz="2800" b="1"/>
              <a:t>7)</a:t>
            </a:r>
            <a:r>
              <a:rPr lang="zh-CN" altLang="en-US" sz="2800" b="1"/>
              <a:t>不要与别的同学打架。     </a:t>
            </a:r>
            <a:r>
              <a:rPr lang="en-US" altLang="zh-CN" sz="2800" b="1"/>
              <a:t>(fight with 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WordArt 2"/>
          <p:cNvSpPr>
            <a:spLocks noChangeArrowheads="1" noChangeShapeType="1" noTextEdit="1"/>
          </p:cNvSpPr>
          <p:nvPr/>
        </p:nvSpPr>
        <p:spPr bwMode="auto">
          <a:xfrm>
            <a:off x="1524000" y="2057400"/>
            <a:ext cx="6248400" cy="2209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华文行楷"/>
                <a:ea typeface="华文行楷"/>
              </a:rPr>
              <a:t>Thank You!</a:t>
            </a:r>
            <a:endParaRPr lang="zh-CN" altLang="en-US" sz="3600" kern="10">
              <a:ln w="9525">
                <a:solidFill>
                  <a:srgbClr val="FFCC99"/>
                </a:solidFill>
                <a:round/>
                <a:headEnd/>
                <a:tailEnd/>
              </a:ln>
              <a:solidFill>
                <a:srgbClr val="FF9900"/>
              </a:solidFill>
              <a:latin typeface="华文行楷"/>
              <a:ea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247650" y="454025"/>
            <a:ext cx="7564438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4000" b="1">
                <a:solidFill>
                  <a:srgbClr val="FF0000"/>
                </a:solidFill>
              </a:rPr>
              <a:t>Make a survey</a:t>
            </a:r>
            <a:r>
              <a:rPr lang="en-US" altLang="zh-CN" sz="4000" b="1">
                <a:solidFill>
                  <a:srgbClr val="CC3300"/>
                </a:solidFill>
              </a:rPr>
              <a:t>  </a:t>
            </a:r>
            <a:r>
              <a:rPr lang="en-US" altLang="zh-CN" sz="4000" b="1">
                <a:solidFill>
                  <a:srgbClr val="006600"/>
                </a:solidFill>
              </a:rPr>
              <a:t>(tick√or cross×)</a:t>
            </a:r>
          </a:p>
        </p:txBody>
      </p:sp>
      <p:sp>
        <p:nvSpPr>
          <p:cNvPr id="142339" name="Text Box 3"/>
          <p:cNvSpPr txBox="1">
            <a:spLocks noChangeArrowheads="1"/>
          </p:cNvSpPr>
          <p:nvPr/>
        </p:nvSpPr>
        <p:spPr bwMode="auto">
          <a:xfrm>
            <a:off x="250825" y="2081213"/>
            <a:ext cx="3028950" cy="269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rgbClr val="000000"/>
              </a:buClr>
              <a:buSzPct val="100000"/>
            </a:pPr>
            <a:r>
              <a:rPr lang="en-US" altLang="zh-CN" sz="3600" b="1">
                <a:solidFill>
                  <a:srgbClr val="006600"/>
                </a:solidFill>
              </a:rPr>
              <a:t>Can we…?</a:t>
            </a: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</a:pPr>
            <a:r>
              <a:rPr lang="en-US" altLang="zh-CN" sz="3600" b="1">
                <a:solidFill>
                  <a:srgbClr val="006600"/>
                </a:solidFill>
              </a:rPr>
              <a:t>Yes, we can.</a:t>
            </a: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</a:pPr>
            <a:r>
              <a:rPr lang="en-US" altLang="zh-CN" sz="3600" b="1">
                <a:solidFill>
                  <a:srgbClr val="006600"/>
                </a:solidFill>
              </a:rPr>
              <a:t>(No, we can’t.)</a:t>
            </a:r>
          </a:p>
        </p:txBody>
      </p:sp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3348038" y="1174750"/>
            <a:ext cx="5472112" cy="579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803275" indent="-80327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do homework in class.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listen to the teachers in class. 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run in the hallways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read a book.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wear hats in class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listen to music in class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eat in the classrooms</a:t>
            </a:r>
          </a:p>
          <a:p>
            <a:pPr eaLnBrk="1" hangingPunct="1">
              <a:lnSpc>
                <a:spcPct val="104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(   ) arrive late for school</a:t>
            </a:r>
          </a:p>
        </p:txBody>
      </p:sp>
      <p:sp>
        <p:nvSpPr>
          <p:cNvPr id="142341" name="Text Box 5"/>
          <p:cNvSpPr txBox="1">
            <a:spLocks noChangeArrowheads="1"/>
          </p:cNvSpPr>
          <p:nvPr/>
        </p:nvSpPr>
        <p:spPr bwMode="auto">
          <a:xfrm>
            <a:off x="3419475" y="3500438"/>
            <a:ext cx="503238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zh-CN" altLang="en-US" sz="38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3433763" y="1773238"/>
            <a:ext cx="503237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zh-CN" altLang="en-US" sz="38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42343" name="Rectangle 7"/>
          <p:cNvSpPr>
            <a:spLocks noChangeArrowheads="1"/>
          </p:cNvSpPr>
          <p:nvPr/>
        </p:nvSpPr>
        <p:spPr bwMode="auto">
          <a:xfrm>
            <a:off x="3419475" y="2924175"/>
            <a:ext cx="6889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2344" name="Rectangle 8"/>
          <p:cNvSpPr>
            <a:spLocks noChangeArrowheads="1"/>
          </p:cNvSpPr>
          <p:nvPr/>
        </p:nvSpPr>
        <p:spPr bwMode="auto">
          <a:xfrm>
            <a:off x="3471863" y="4076700"/>
            <a:ext cx="6889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2345" name="Rectangle 9"/>
          <p:cNvSpPr>
            <a:spLocks noChangeArrowheads="1"/>
          </p:cNvSpPr>
          <p:nvPr/>
        </p:nvSpPr>
        <p:spPr bwMode="auto">
          <a:xfrm>
            <a:off x="3463925" y="4652963"/>
            <a:ext cx="6889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2346" name="Rectangle 10"/>
          <p:cNvSpPr>
            <a:spLocks noChangeArrowheads="1"/>
          </p:cNvSpPr>
          <p:nvPr/>
        </p:nvSpPr>
        <p:spPr bwMode="auto">
          <a:xfrm>
            <a:off x="3463925" y="5229225"/>
            <a:ext cx="6889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2347" name="Rectangle 11"/>
          <p:cNvSpPr>
            <a:spLocks noChangeArrowheads="1"/>
          </p:cNvSpPr>
          <p:nvPr/>
        </p:nvSpPr>
        <p:spPr bwMode="auto">
          <a:xfrm>
            <a:off x="3471863" y="5805488"/>
            <a:ext cx="6889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8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2348" name="Text Box 12"/>
          <p:cNvSpPr txBox="1">
            <a:spLocks noChangeArrowheads="1"/>
          </p:cNvSpPr>
          <p:nvPr/>
        </p:nvSpPr>
        <p:spPr bwMode="auto">
          <a:xfrm>
            <a:off x="3419475" y="1196975"/>
            <a:ext cx="503238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zh-CN" altLang="en-US" sz="3800" b="1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autoUpdateAnimBg="0"/>
      <p:bldP spid="142339" grpId="0" autoUpdateAnimBg="0"/>
      <p:bldP spid="142340" grpId="0" autoUpdateAnimBg="0"/>
      <p:bldP spid="142341" grpId="0" autoUpdateAnimBg="0"/>
      <p:bldP spid="142342" grpId="0" autoUpdateAnimBg="0"/>
      <p:bldP spid="142343" grpId="0" autoUpdateAnimBg="0"/>
      <p:bldP spid="142344" grpId="0" autoUpdateAnimBg="0"/>
      <p:bldP spid="142345" grpId="0" autoUpdateAnimBg="0"/>
      <p:bldP spid="142346" grpId="0" autoUpdateAnimBg="0"/>
      <p:bldP spid="142347" grpId="0" autoUpdateAnimBg="0"/>
      <p:bldP spid="142348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475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827088" y="836613"/>
            <a:ext cx="6470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</a:rPr>
              <a:t>Fill in the blank of school  rules: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611188" y="1628775"/>
            <a:ext cx="6800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rgbClr val="0000FF"/>
                </a:solidFill>
              </a:rPr>
              <a:t>1. Don’t _________late for class/school.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539750" y="2924175"/>
            <a:ext cx="5407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/>
              <a:t> </a:t>
            </a:r>
            <a:r>
              <a:rPr kumimoji="1" lang="en-US" altLang="zh-CN" sz="3200">
                <a:solidFill>
                  <a:srgbClr val="0000FF"/>
                </a:solidFill>
              </a:rPr>
              <a:t>3. Don’t run_______________.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611188" y="4221163"/>
            <a:ext cx="7848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573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145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717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</a:rPr>
              <a:t>5.   We ____________________  in class.</a:t>
            </a: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611188" y="3500438"/>
            <a:ext cx="6705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>
                <a:solidFill>
                  <a:srgbClr val="0000FF"/>
                </a:solidFill>
              </a:rPr>
              <a:t>4. _____         the classroom after class.</a:t>
            </a: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611188" y="2276475"/>
            <a:ext cx="36972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rgbClr val="0000FF"/>
                </a:solidFill>
              </a:rPr>
              <a:t>2. ______eat in class.</a:t>
            </a:r>
          </a:p>
        </p:txBody>
      </p:sp>
      <p:sp>
        <p:nvSpPr>
          <p:cNvPr id="110601" name="Rectangle 9"/>
          <p:cNvSpPr>
            <a:spLocks noChangeArrowheads="1"/>
          </p:cNvSpPr>
          <p:nvPr/>
        </p:nvSpPr>
        <p:spPr bwMode="auto">
          <a:xfrm>
            <a:off x="611188" y="4868863"/>
            <a:ext cx="64389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rgbClr val="0000FF"/>
                </a:solidFill>
              </a:rPr>
              <a:t>6.We ______ </a:t>
            </a:r>
            <a:r>
              <a:rPr lang="en-US" altLang="zh-CN" sz="3200">
                <a:solidFill>
                  <a:srgbClr val="0000FF"/>
                </a:solidFill>
              </a:rPr>
              <a:t>wear</a:t>
            </a:r>
            <a:r>
              <a:rPr kumimoji="1" lang="en-US" altLang="zh-CN" sz="3200">
                <a:solidFill>
                  <a:srgbClr val="0000FF"/>
                </a:solidFill>
              </a:rPr>
              <a:t> the school uniform</a:t>
            </a: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2411413" y="1628775"/>
            <a:ext cx="1131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arrive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2987675" y="2924175"/>
            <a:ext cx="26463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in the hallways</a:t>
            </a:r>
          </a:p>
        </p:txBody>
      </p:sp>
      <p:sp>
        <p:nvSpPr>
          <p:cNvPr id="110604" name="Text Box 12"/>
          <p:cNvSpPr txBox="1">
            <a:spLocks noChangeArrowheads="1"/>
          </p:cNvSpPr>
          <p:nvPr/>
        </p:nvSpPr>
        <p:spPr bwMode="auto">
          <a:xfrm>
            <a:off x="1547813" y="4868863"/>
            <a:ext cx="1370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have to</a:t>
            </a:r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1116013" y="2276475"/>
            <a:ext cx="1131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Don’t</a:t>
            </a:r>
          </a:p>
        </p:txBody>
      </p:sp>
      <p:pic>
        <p:nvPicPr>
          <p:cNvPr id="110606" name="Picture 14" descr="163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500438"/>
            <a:ext cx="679450" cy="54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7" name="Text Box 15"/>
          <p:cNvSpPr txBox="1">
            <a:spLocks noChangeArrowheads="1"/>
          </p:cNvSpPr>
          <p:nvPr/>
        </p:nvSpPr>
        <p:spPr bwMode="auto">
          <a:xfrm>
            <a:off x="1042988" y="3546475"/>
            <a:ext cx="1133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Clean</a:t>
            </a:r>
          </a:p>
        </p:txBody>
      </p:sp>
      <p:pic>
        <p:nvPicPr>
          <p:cNvPr id="110608" name="Picture 16" descr="06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221163"/>
            <a:ext cx="762000" cy="4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9" name="Text Box 17"/>
          <p:cNvSpPr txBox="1">
            <a:spLocks noChangeArrowheads="1"/>
          </p:cNvSpPr>
          <p:nvPr/>
        </p:nvSpPr>
        <p:spPr bwMode="auto">
          <a:xfrm>
            <a:off x="1835150" y="4149725"/>
            <a:ext cx="35496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can’t play basketball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2" grpId="0"/>
      <p:bldP spid="110603" grpId="0"/>
      <p:bldP spid="110604" grpId="0"/>
      <p:bldP spid="110605" grpId="0"/>
      <p:bldP spid="110607" grpId="0"/>
      <p:bldP spid="11060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/>
          </p:cNvSpPr>
          <p:nvPr/>
        </p:nvSpPr>
        <p:spPr bwMode="auto">
          <a:xfrm>
            <a:off x="609600" y="838200"/>
            <a:ext cx="8001000" cy="5715000"/>
          </a:xfrm>
          <a:prstGeom prst="rect">
            <a:avLst/>
          </a:prstGeom>
          <a:gradFill rotWithShape="1">
            <a:gsLst>
              <a:gs pos="0">
                <a:srgbClr val="CCFFFF">
                  <a:alpha val="78999"/>
                </a:srgbClr>
              </a:gs>
              <a:gs pos="50000">
                <a:srgbClr val="CCFFFF">
                  <a:gamma/>
                  <a:tint val="12549"/>
                  <a:invGamma/>
                </a:srgbClr>
              </a:gs>
              <a:gs pos="100000">
                <a:srgbClr val="CCFFFF">
                  <a:alpha val="78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rgbClr val="CCFFCC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40000"/>
              </a:lnSpc>
              <a:spcBef>
                <a:spcPct val="50000"/>
              </a:spcBef>
            </a:pPr>
            <a:endParaRPr lang="zh-CN" altLang="en-US" sz="2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143000" y="2133600"/>
            <a:ext cx="4572000" cy="294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10000"/>
              </a:lnSpc>
              <a:buFontTx/>
              <a:buAutoNum type="arabicPeriod"/>
            </a:pPr>
            <a:r>
              <a:rPr lang="zh-CN" altLang="en-US" sz="3400" b="1"/>
              <a:t>和某人打架</a:t>
            </a:r>
          </a:p>
          <a:p>
            <a:pPr marL="342900" indent="-342900">
              <a:lnSpc>
                <a:spcPct val="110000"/>
              </a:lnSpc>
              <a:buFontTx/>
              <a:buAutoNum type="arabicPeriod"/>
            </a:pPr>
            <a:endParaRPr lang="zh-CN" altLang="en-US" sz="3400" b="1"/>
          </a:p>
          <a:p>
            <a:pPr marL="342900" indent="-342900">
              <a:lnSpc>
                <a:spcPct val="110000"/>
              </a:lnSpc>
            </a:pPr>
            <a:r>
              <a:rPr lang="en-US" altLang="zh-CN" sz="3400" b="1"/>
              <a:t>2. </a:t>
            </a:r>
            <a:r>
              <a:rPr lang="zh-CN" altLang="en-US" sz="3400" b="1"/>
              <a:t>不许说话</a:t>
            </a:r>
          </a:p>
          <a:p>
            <a:pPr marL="342900" indent="-342900">
              <a:lnSpc>
                <a:spcPct val="110000"/>
              </a:lnSpc>
            </a:pPr>
            <a:endParaRPr lang="zh-CN" altLang="en-US" sz="3400" b="1"/>
          </a:p>
          <a:p>
            <a:pPr marL="342900" indent="-342900">
              <a:lnSpc>
                <a:spcPct val="110000"/>
              </a:lnSpc>
            </a:pPr>
            <a:r>
              <a:rPr lang="en-US" altLang="zh-CN" sz="3400" b="1"/>
              <a:t>3. </a:t>
            </a:r>
            <a:r>
              <a:rPr lang="zh-CN" altLang="en-US" sz="3400" b="1"/>
              <a:t>上课迟到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1371600" y="1309688"/>
            <a:ext cx="28622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翻译短语</a:t>
            </a:r>
            <a:r>
              <a:rPr lang="zh-CN" altLang="en-US" sz="2800" b="1">
                <a:sym typeface="Wingdings" pitchFamily="2" charset="2"/>
              </a:rPr>
              <a:t>（</a:t>
            </a:r>
            <a:r>
              <a:rPr lang="en-US" altLang="zh-CN" sz="2800" b="1">
                <a:sym typeface="Wingdings" pitchFamily="2" charset="2"/>
              </a:rPr>
              <a:t>5</a:t>
            </a:r>
            <a:r>
              <a:rPr lang="zh-CN" altLang="en-US" sz="2800" b="1">
                <a:sym typeface="Wingdings" pitchFamily="2" charset="2"/>
              </a:rPr>
              <a:t>秒）</a:t>
            </a:r>
            <a:endParaRPr lang="zh-CN" altLang="en-US" sz="2800" b="1"/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4495800" y="2279650"/>
            <a:ext cx="289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</a:rPr>
              <a:t>fight with sb</a:t>
            </a:r>
            <a:r>
              <a:rPr lang="en-US" altLang="zh-CN" b="1"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4495800" y="3367088"/>
            <a:ext cx="1852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</a:rPr>
              <a:t>No talking</a:t>
            </a:r>
            <a:r>
              <a:rPr lang="en-US" altLang="zh-CN" b="1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4419600" y="4311650"/>
            <a:ext cx="3886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</a:rPr>
              <a:t>arrive late for school/ be late for school</a:t>
            </a:r>
          </a:p>
        </p:txBody>
      </p:sp>
      <p:pic>
        <p:nvPicPr>
          <p:cNvPr id="115720" name="Picture 8" descr="teache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63650"/>
            <a:ext cx="788988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21" name="Text Box 9"/>
          <p:cNvSpPr txBox="1">
            <a:spLocks noChangeArrowheads="1"/>
          </p:cNvSpPr>
          <p:nvPr/>
        </p:nvSpPr>
        <p:spPr bwMode="auto">
          <a:xfrm>
            <a:off x="762000" y="577850"/>
            <a:ext cx="3200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b="1">
                <a:latin typeface="Comic Sans MS" pitchFamily="66" charset="0"/>
              </a:rPr>
              <a:t>3 points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228600" y="5334000"/>
            <a:ext cx="7129463" cy="5032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800" b="1">
              <a:latin typeface="Arial" pitchFamily="34" charset="0"/>
            </a:endParaRPr>
          </a:p>
        </p:txBody>
      </p:sp>
      <p:sp>
        <p:nvSpPr>
          <p:cNvPr id="115723" name="AutoShape 11"/>
          <p:cNvSpPr>
            <a:spLocks noChangeArrowheads="1"/>
          </p:cNvSpPr>
          <p:nvPr/>
        </p:nvSpPr>
        <p:spPr bwMode="auto">
          <a:xfrm rot="340263">
            <a:off x="7467600" y="5105400"/>
            <a:ext cx="1935163" cy="1225550"/>
          </a:xfrm>
          <a:prstGeom prst="irregularSeal1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000" b="1">
                <a:solidFill>
                  <a:schemeClr val="bg1"/>
                </a:solidFill>
                <a:latin typeface="Arial" pitchFamily="34" charset="0"/>
              </a:rPr>
              <a:t>Stop!</a:t>
            </a:r>
          </a:p>
        </p:txBody>
      </p:sp>
      <p:pic>
        <p:nvPicPr>
          <p:cNvPr id="115724" name="Picture 12" descr="小博士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  <p:bldP spid="115718" grpId="0"/>
      <p:bldP spid="115719" grpId="0"/>
      <p:bldP spid="115722" grpId="0" animBg="1"/>
      <p:bldP spid="11572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152400" y="838200"/>
            <a:ext cx="864235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1. </a:t>
            </a:r>
            <a:r>
              <a:rPr lang="zh-CN" altLang="en-US" sz="3000" b="1"/>
              <a:t>外面很冷</a:t>
            </a:r>
            <a:r>
              <a:rPr lang="en-US" altLang="zh-CN" sz="3000" b="1"/>
              <a:t>, </a:t>
            </a:r>
            <a:r>
              <a:rPr lang="zh-CN" altLang="en-US" sz="3000" b="1"/>
              <a:t>你必须穿大衣。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It’s cold _________ . You _____ ____ wear your coat.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2. </a:t>
            </a:r>
            <a:r>
              <a:rPr lang="zh-CN" altLang="en-US" sz="3000" b="1"/>
              <a:t>你必须十一点前上床睡觉吗？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Do you have to ___ _____ ______ _____ 11:00?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3. </a:t>
            </a:r>
            <a:r>
              <a:rPr lang="zh-CN" altLang="en-US" sz="3000" b="1"/>
              <a:t>你认为你的英语课怎么样？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What do you _______ ______ your English class?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4. </a:t>
            </a:r>
            <a:r>
              <a:rPr lang="zh-CN" altLang="en-US" sz="3000" b="1"/>
              <a:t>我们不能在教室里吃东西。</a:t>
            </a:r>
          </a:p>
          <a:p>
            <a:pPr>
              <a:lnSpc>
                <a:spcPct val="130000"/>
              </a:lnSpc>
              <a:spcBef>
                <a:spcPct val="15000"/>
              </a:spcBef>
            </a:pPr>
            <a:r>
              <a:rPr lang="en-US" altLang="zh-CN" sz="3000" b="1"/>
              <a:t>We can’t _____ in the __________.</a:t>
            </a: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1828800" y="1600200"/>
            <a:ext cx="14716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outside</a:t>
            </a: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4495800" y="1524000"/>
            <a:ext cx="2305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have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</a:rPr>
              <a:t>to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2819400" y="2819400"/>
            <a:ext cx="4176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be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</a:t>
            </a:r>
            <a:r>
              <a:rPr lang="en-US" altLang="zh-CN" sz="3200" b="1">
                <a:solidFill>
                  <a:srgbClr val="FF0000"/>
                </a:solidFill>
              </a:rPr>
              <a:t>in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</a:rPr>
              <a:t>bed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</a:rPr>
              <a:t>by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2590800" y="4038600"/>
            <a:ext cx="26654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think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</a:t>
            </a:r>
            <a:r>
              <a:rPr lang="en-US" altLang="zh-CN" sz="3200" b="1">
                <a:solidFill>
                  <a:srgbClr val="FF0000"/>
                </a:solidFill>
              </a:rPr>
              <a:t>of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1905000" y="5562600"/>
            <a:ext cx="1079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eat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4038600" y="5486400"/>
            <a:ext cx="2209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classrooms</a:t>
            </a: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323850" y="333375"/>
            <a:ext cx="6229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  <a:latin typeface="Arial" pitchFamily="34" charset="0"/>
              </a:rPr>
              <a:t>Ⅳ. </a:t>
            </a:r>
            <a:r>
              <a:rPr lang="zh-CN" altLang="en-US" sz="4000" b="1">
                <a:solidFill>
                  <a:srgbClr val="000099"/>
                </a:solidFill>
                <a:latin typeface="Arial" pitchFamily="34" charset="0"/>
              </a:rPr>
              <a:t>汉译英        （</a:t>
            </a:r>
            <a:r>
              <a:rPr lang="en-US" altLang="zh-CN" sz="4000" b="1">
                <a:solidFill>
                  <a:srgbClr val="000099"/>
                </a:solidFill>
                <a:latin typeface="Arial" pitchFamily="34" charset="0"/>
              </a:rPr>
              <a:t>30</a:t>
            </a:r>
            <a:r>
              <a:rPr lang="zh-CN" altLang="en-US" sz="4000" b="1">
                <a:solidFill>
                  <a:srgbClr val="000099"/>
                </a:solidFill>
                <a:latin typeface="Arial" pitchFamily="34" charset="0"/>
              </a:rPr>
              <a:t>秒）</a:t>
            </a: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3048000" y="3048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Comic Sans MS" pitchFamily="66" charset="0"/>
              </a:rPr>
              <a:t>8’</a:t>
            </a:r>
          </a:p>
        </p:txBody>
      </p:sp>
      <p:sp>
        <p:nvSpPr>
          <p:cNvPr id="116747" name="Rectangle 11"/>
          <p:cNvSpPr>
            <a:spLocks noChangeArrowheads="1"/>
          </p:cNvSpPr>
          <p:nvPr/>
        </p:nvSpPr>
        <p:spPr bwMode="auto">
          <a:xfrm>
            <a:off x="228600" y="6354763"/>
            <a:ext cx="7129463" cy="5032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800" b="1">
              <a:latin typeface="Arial" pitchFamily="34" charset="0"/>
            </a:endParaRPr>
          </a:p>
        </p:txBody>
      </p:sp>
      <p:sp>
        <p:nvSpPr>
          <p:cNvPr id="116748" name="AutoShape 12"/>
          <p:cNvSpPr>
            <a:spLocks noChangeArrowheads="1"/>
          </p:cNvSpPr>
          <p:nvPr/>
        </p:nvSpPr>
        <p:spPr bwMode="auto">
          <a:xfrm rot="340263">
            <a:off x="6629400" y="5632450"/>
            <a:ext cx="1935163" cy="1225550"/>
          </a:xfrm>
          <a:prstGeom prst="irregularSeal1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000" b="1">
                <a:solidFill>
                  <a:schemeClr val="bg1"/>
                </a:solidFill>
                <a:latin typeface="Arial" pitchFamily="34" charset="0"/>
              </a:rPr>
              <a:t>Stop!</a:t>
            </a:r>
          </a:p>
        </p:txBody>
      </p:sp>
      <p:pic>
        <p:nvPicPr>
          <p:cNvPr id="116749" name="Picture 13" descr="小博士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876800"/>
            <a:ext cx="11430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16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0" grpId="0"/>
      <p:bldP spid="116741" grpId="0"/>
      <p:bldP spid="116742" grpId="0"/>
      <p:bldP spid="116743" grpId="0"/>
      <p:bldP spid="116747" grpId="0" animBg="1"/>
      <p:bldP spid="11674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544513" y="674688"/>
            <a:ext cx="8001000" cy="5638800"/>
          </a:xfrm>
          <a:prstGeom prst="rect">
            <a:avLst/>
          </a:prstGeom>
          <a:gradFill rotWithShape="1">
            <a:gsLst>
              <a:gs pos="0">
                <a:srgbClr val="FF33CC">
                  <a:alpha val="32001"/>
                </a:srgbClr>
              </a:gs>
              <a:gs pos="50000">
                <a:schemeClr val="bg1"/>
              </a:gs>
              <a:gs pos="100000">
                <a:srgbClr val="FF33CC">
                  <a:alpha val="32001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 cap="rnd">
                <a:solidFill>
                  <a:srgbClr val="00FF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 </a:t>
            </a: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8991600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选词填空：用所给词的适当形式填空（</a:t>
            </a:r>
            <a:r>
              <a:rPr lang="en-US" altLang="zh-CN" sz="2800" b="1">
                <a:solidFill>
                  <a:srgbClr val="0000FF"/>
                </a:solidFill>
              </a:rPr>
              <a:t>20</a:t>
            </a:r>
            <a:r>
              <a:rPr lang="zh-CN" altLang="en-US" sz="2800" b="1">
                <a:solidFill>
                  <a:srgbClr val="0000FF"/>
                </a:solidFill>
              </a:rPr>
              <a:t>秒准备）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rule, practice, join, after, lucky, for, on, read, by, early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</a:rPr>
              <a:t>Emily has so many _____. She has to do her homework ______ school. She can’t go out ______  school nights. She has to wash the dishes after dinner, then she can watch TV _____ half an hour. She likes _______.  She usually reads at night. She has to be in bed  _____  ten o’clock because she has to get up  _____  the next morning. She ____ a music club. She has to ________ her guitar every day. She doesn’t think she’s ______. </a:t>
            </a:r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3276600" y="16764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rules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304800" y="2209800"/>
            <a:ext cx="18002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after</a:t>
            </a:r>
          </a:p>
        </p:txBody>
      </p:sp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838200" y="3505200"/>
            <a:ext cx="11160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for</a:t>
            </a:r>
          </a:p>
        </p:txBody>
      </p:sp>
      <p:sp>
        <p:nvSpPr>
          <p:cNvPr id="117767" name="Text Box 7"/>
          <p:cNvSpPr txBox="1">
            <a:spLocks noChangeArrowheads="1"/>
          </p:cNvSpPr>
          <p:nvPr/>
        </p:nvSpPr>
        <p:spPr bwMode="auto">
          <a:xfrm>
            <a:off x="5562600" y="3581400"/>
            <a:ext cx="1873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reading</a:t>
            </a:r>
          </a:p>
        </p:txBody>
      </p:sp>
      <p:sp>
        <p:nvSpPr>
          <p:cNvPr id="117768" name="Text Box 8"/>
          <p:cNvSpPr txBox="1">
            <a:spLocks noChangeArrowheads="1"/>
          </p:cNvSpPr>
          <p:nvPr/>
        </p:nvSpPr>
        <p:spPr bwMode="auto">
          <a:xfrm>
            <a:off x="6096000" y="4114800"/>
            <a:ext cx="1584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by</a:t>
            </a:r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4343400" y="4800600"/>
            <a:ext cx="215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early</a:t>
            </a:r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0" y="5334000"/>
            <a:ext cx="2051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joins</a:t>
            </a:r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4953000" y="5410200"/>
            <a:ext cx="23764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practice</a:t>
            </a:r>
          </a:p>
        </p:txBody>
      </p:sp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4572000" y="6019800"/>
            <a:ext cx="2266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lucky</a:t>
            </a: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5257800" y="2209800"/>
            <a:ext cx="10429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</a:rPr>
              <a:t>on</a:t>
            </a: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7696200" y="3048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Comic Sans MS" pitchFamily="66" charset="0"/>
              </a:rPr>
              <a:t>10 ’</a:t>
            </a:r>
          </a:p>
        </p:txBody>
      </p:sp>
      <p:sp>
        <p:nvSpPr>
          <p:cNvPr id="117775" name="Rectangle 15"/>
          <p:cNvSpPr>
            <a:spLocks noChangeArrowheads="1"/>
          </p:cNvSpPr>
          <p:nvPr/>
        </p:nvSpPr>
        <p:spPr bwMode="auto">
          <a:xfrm>
            <a:off x="0" y="228600"/>
            <a:ext cx="6122988" cy="5318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sz="1800" b="1">
              <a:latin typeface="Arial" pitchFamily="34" charset="0"/>
            </a:endParaRPr>
          </a:p>
        </p:txBody>
      </p:sp>
      <p:sp>
        <p:nvSpPr>
          <p:cNvPr id="117776" name="AutoShap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 rot="340263">
            <a:off x="6096000" y="0"/>
            <a:ext cx="2376488" cy="1223963"/>
          </a:xfrm>
          <a:prstGeom prst="irregularSeal1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000" b="1">
                <a:latin typeface="Arial" pitchFamily="34" charset="0"/>
              </a:rPr>
              <a:t>Stop!</a:t>
            </a:r>
          </a:p>
        </p:txBody>
      </p:sp>
      <p:pic>
        <p:nvPicPr>
          <p:cNvPr id="117777" name="Picture 17" descr="小博士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943600"/>
            <a:ext cx="1143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177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utoUpdateAnimBg="0"/>
      <p:bldP spid="117765" grpId="0" autoUpdateAnimBg="0"/>
      <p:bldP spid="117766" grpId="0" autoUpdateAnimBg="0"/>
      <p:bldP spid="117767" grpId="0" autoUpdateAnimBg="0"/>
      <p:bldP spid="117768" grpId="0" autoUpdateAnimBg="0"/>
      <p:bldP spid="117769" grpId="0" autoUpdateAnimBg="0"/>
      <p:bldP spid="117770" grpId="0" autoUpdateAnimBg="0"/>
      <p:bldP spid="117771" grpId="0" autoUpdateAnimBg="0"/>
      <p:bldP spid="117772" grpId="0" autoUpdateAnimBg="0"/>
      <p:bldP spid="117773" grpId="0" autoUpdateAnimBg="0"/>
      <p:bldP spid="117775" grpId="0" animBg="1"/>
      <p:bldP spid="11777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4"/>
          <p:cNvSpPr txBox="1">
            <a:spLocks noChangeArrowheads="1"/>
          </p:cNvSpPr>
          <p:nvPr/>
        </p:nvSpPr>
        <p:spPr bwMode="auto">
          <a:xfrm>
            <a:off x="179388" y="1196975"/>
            <a:ext cx="8496300" cy="545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1. Mike was late  _______   school    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  yesterday because he got up late.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2. Zhao Pei can’t go out _______ school   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  nights.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3. The boy _______ a blue T-shirt is my    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  brother.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4. The students in our school can’t wear hats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  _______ class.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5. —Who do you often play basketball 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 ________?</a:t>
            </a:r>
          </a:p>
          <a:p>
            <a:pPr eaLnBrk="1" hangingPunct="1"/>
            <a:r>
              <a:rPr kumimoji="1" lang="en-US" altLang="zh-CN" sz="3200">
                <a:solidFill>
                  <a:srgbClr val="0000CC"/>
                </a:solidFill>
                <a:latin typeface="Arial" pitchFamily="34" charset="0"/>
              </a:rPr>
              <a:t>     —My friends.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40200" y="1196975"/>
            <a:ext cx="1368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for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76825" y="2133600"/>
            <a:ext cx="936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on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71775" y="3136900"/>
            <a:ext cx="936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in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31913" y="4581525"/>
            <a:ext cx="1079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in</a:t>
            </a:r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3348038" y="549275"/>
            <a:ext cx="3965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>
                    <a:alpha val="57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itchFamily="34" charset="0"/>
              </a:rPr>
              <a:t>用适当的介词填空。</a:t>
            </a:r>
            <a:r>
              <a:rPr lang="zh-CN" altLang="en-US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18792" name="Oval 8"/>
          <p:cNvSpPr>
            <a:spLocks noChangeArrowheads="1"/>
          </p:cNvSpPr>
          <p:nvPr/>
        </p:nvSpPr>
        <p:spPr bwMode="auto">
          <a:xfrm>
            <a:off x="34925" y="44450"/>
            <a:ext cx="2449513" cy="1081088"/>
          </a:xfrm>
          <a:prstGeom prst="ellipse">
            <a:avLst/>
          </a:prstGeom>
          <a:solidFill>
            <a:srgbClr val="00CCFF">
              <a:alpha val="57001"/>
            </a:srgbClr>
          </a:solidFill>
          <a:ln w="63500">
            <a:solidFill>
              <a:srgbClr val="00CC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b="1">
                <a:latin typeface="Arial" pitchFamily="34" charset="0"/>
              </a:rPr>
              <a:t>介词填空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042988" y="5516563"/>
            <a:ext cx="1368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with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4"/>
          <p:cNvSpPr txBox="1">
            <a:spLocks noChangeArrowheads="1"/>
          </p:cNvSpPr>
          <p:nvPr/>
        </p:nvSpPr>
        <p:spPr bwMode="auto">
          <a:xfrm>
            <a:off x="323850" y="2141538"/>
            <a:ext cx="8062913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1. No talking! (</a:t>
            </a:r>
            <a:r>
              <a:rPr kumimoji="1" lang="zh-CN" altLang="en-US" sz="3200" b="1">
                <a:solidFill>
                  <a:srgbClr val="006600"/>
                </a:solidFill>
                <a:latin typeface="Arial" pitchFamily="34" charset="0"/>
              </a:rPr>
              <a:t>改成同义句</a:t>
            </a:r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)</a:t>
            </a:r>
          </a:p>
          <a:p>
            <a:pPr eaLnBrk="1" hangingPunct="1"/>
            <a:endParaRPr kumimoji="1" lang="en-US" altLang="zh-CN" sz="3200" b="1">
              <a:solidFill>
                <a:srgbClr val="006600"/>
              </a:solidFill>
              <a:latin typeface="Arial" pitchFamily="34" charset="0"/>
            </a:endParaRPr>
          </a:p>
          <a:p>
            <a:pPr eaLnBrk="1" hangingPunct="1"/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       _________ ________, please!</a:t>
            </a:r>
          </a:p>
          <a:p>
            <a:pPr eaLnBrk="1" hangingPunct="1"/>
            <a:endParaRPr kumimoji="1" lang="en-US" altLang="zh-CN" sz="3200" b="1">
              <a:solidFill>
                <a:srgbClr val="006600"/>
              </a:solidFill>
              <a:latin typeface="Arial" pitchFamily="34" charset="0"/>
            </a:endParaRPr>
          </a:p>
          <a:p>
            <a:pPr eaLnBrk="1" hangingPunct="1"/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2. The man behind the white car is his </a:t>
            </a:r>
          </a:p>
          <a:p>
            <a:pPr eaLnBrk="1" hangingPunct="1"/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        father.</a:t>
            </a:r>
            <a:r>
              <a:rPr kumimoji="1" lang="zh-CN" altLang="en-US" sz="3200" b="1">
                <a:solidFill>
                  <a:srgbClr val="006600"/>
                </a:solidFill>
                <a:latin typeface="Arial" pitchFamily="34" charset="0"/>
              </a:rPr>
              <a:t>（对画线部分提问）</a:t>
            </a:r>
          </a:p>
          <a:p>
            <a:pPr eaLnBrk="1" hangingPunct="1"/>
            <a:endParaRPr kumimoji="1" lang="zh-CN" altLang="en-US" sz="3200" b="1">
              <a:solidFill>
                <a:srgbClr val="006600"/>
              </a:solidFill>
              <a:latin typeface="Arial" pitchFamily="34" charset="0"/>
            </a:endParaRPr>
          </a:p>
          <a:p>
            <a:pPr eaLnBrk="1" hangingPunct="1"/>
            <a:r>
              <a:rPr kumimoji="1" lang="zh-CN" altLang="en-US" sz="3200" b="1">
                <a:solidFill>
                  <a:srgbClr val="006600"/>
                </a:solidFill>
                <a:latin typeface="Arial" pitchFamily="34" charset="0"/>
              </a:rPr>
              <a:t>      </a:t>
            </a:r>
            <a:r>
              <a:rPr kumimoji="1" lang="en-US" altLang="zh-CN" sz="3200" b="1">
                <a:solidFill>
                  <a:srgbClr val="006600"/>
                </a:solidFill>
                <a:latin typeface="Arial" pitchFamily="34" charset="0"/>
              </a:rPr>
              <a:t>_________ _________ is his father?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08175" y="3065463"/>
            <a:ext cx="2879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Don’t     talk</a:t>
            </a:r>
            <a:r>
              <a:rPr kumimoji="1" lang="en-US" altLang="zh-CN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19250" y="5441950"/>
            <a:ext cx="3313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Which    man</a:t>
            </a:r>
            <a:r>
              <a:rPr kumimoji="1" lang="en-US" altLang="zh-CN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19813" name="Text Box 5"/>
          <p:cNvSpPr txBox="1">
            <a:spLocks noChangeArrowheads="1"/>
          </p:cNvSpPr>
          <p:nvPr/>
        </p:nvSpPr>
        <p:spPr bwMode="auto">
          <a:xfrm>
            <a:off x="3635375" y="1049338"/>
            <a:ext cx="43735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>
                    <a:alpha val="570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 b="1">
                <a:solidFill>
                  <a:srgbClr val="006600"/>
                </a:solidFill>
                <a:latin typeface="Arial" pitchFamily="34" charset="0"/>
              </a:rPr>
              <a:t>按要求改写下列句子。 </a:t>
            </a:r>
          </a:p>
        </p:txBody>
      </p:sp>
      <p:sp>
        <p:nvSpPr>
          <p:cNvPr id="119814" name="Oval 6"/>
          <p:cNvSpPr>
            <a:spLocks noChangeArrowheads="1"/>
          </p:cNvSpPr>
          <p:nvPr/>
        </p:nvSpPr>
        <p:spPr bwMode="auto">
          <a:xfrm>
            <a:off x="323850" y="44450"/>
            <a:ext cx="2881313" cy="1368425"/>
          </a:xfrm>
          <a:prstGeom prst="ellipse">
            <a:avLst/>
          </a:prstGeom>
          <a:solidFill>
            <a:srgbClr val="00CCFF">
              <a:alpha val="57001"/>
            </a:srgbClr>
          </a:solidFill>
          <a:ln w="63500">
            <a:solidFill>
              <a:srgbClr val="00CC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b="1">
                <a:latin typeface="Arial" pitchFamily="34" charset="0"/>
              </a:rPr>
              <a:t>句型练习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4"/>
          <p:cNvSpPr txBox="1">
            <a:spLocks noChangeArrowheads="1"/>
          </p:cNvSpPr>
          <p:nvPr/>
        </p:nvSpPr>
        <p:spPr bwMode="auto">
          <a:xfrm>
            <a:off x="179388" y="1303338"/>
            <a:ext cx="9001125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3. She read the book under the tree yesterday afternoon. </a:t>
            </a:r>
            <a:r>
              <a:rPr kumimoji="1" lang="zh-CN" altLang="en-US" sz="2800" b="1">
                <a:solidFill>
                  <a:srgbClr val="006600"/>
                </a:solidFill>
                <a:latin typeface="Arial" pitchFamily="34" charset="0"/>
              </a:rPr>
              <a:t>（改成一般疑问句）</a:t>
            </a:r>
          </a:p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_________ she _________ the book under the tree yesterday afternoon?</a:t>
            </a:r>
          </a:p>
          <a:p>
            <a:pPr eaLnBrk="1" hangingPunct="1"/>
            <a:endParaRPr kumimoji="1" lang="en-US" altLang="zh-CN" sz="2800" b="1">
              <a:solidFill>
                <a:srgbClr val="006600"/>
              </a:solidFill>
              <a:latin typeface="Arial" pitchFamily="34" charset="0"/>
            </a:endParaRPr>
          </a:p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4. Do your homework at school. </a:t>
            </a:r>
            <a:r>
              <a:rPr kumimoji="1" lang="zh-CN" altLang="en-US" sz="2800" b="1">
                <a:solidFill>
                  <a:srgbClr val="006600"/>
                </a:solidFill>
                <a:latin typeface="Arial" pitchFamily="34" charset="0"/>
              </a:rPr>
              <a:t>（改为否定句） </a:t>
            </a:r>
          </a:p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_________ _________ your homework at school. </a:t>
            </a:r>
          </a:p>
          <a:p>
            <a:pPr eaLnBrk="1" hangingPunct="1"/>
            <a:endParaRPr kumimoji="1" lang="en-US" altLang="zh-CN" sz="2800" b="1">
              <a:solidFill>
                <a:srgbClr val="006600"/>
              </a:solidFill>
              <a:latin typeface="Arial" pitchFamily="34" charset="0"/>
            </a:endParaRPr>
          </a:p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5. My friend showed me his nice pen. (</a:t>
            </a:r>
            <a:r>
              <a:rPr kumimoji="1" lang="zh-CN" altLang="en-US" sz="2800" b="1">
                <a:solidFill>
                  <a:srgbClr val="006600"/>
                </a:solidFill>
                <a:latin typeface="Arial" pitchFamily="34" charset="0"/>
              </a:rPr>
              <a:t>改成同义句</a:t>
            </a:r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)</a:t>
            </a:r>
          </a:p>
          <a:p>
            <a:pPr eaLnBrk="1" hangingPunct="1"/>
            <a:r>
              <a:rPr kumimoji="1" lang="en-US" altLang="zh-CN" sz="2800" b="1">
                <a:solidFill>
                  <a:srgbClr val="006600"/>
                </a:solidFill>
                <a:latin typeface="Arial" pitchFamily="34" charset="0"/>
              </a:rPr>
              <a:t>My friend ___________ his nice pen ____________ me.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7450" y="2054225"/>
            <a:ext cx="338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Did         read</a:t>
            </a:r>
            <a:r>
              <a:rPr kumimoji="1" lang="en-US" altLang="zh-CN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3779838"/>
            <a:ext cx="34559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Don’t       do</a:t>
            </a:r>
            <a:r>
              <a:rPr kumimoji="1" lang="en-US" altLang="zh-CN" sz="3200">
                <a:solidFill>
                  <a:srgbClr val="FF00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68538" y="5075238"/>
            <a:ext cx="58324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solidFill>
                  <a:srgbClr val="FF0000"/>
                </a:solidFill>
                <a:latin typeface="Arial" pitchFamily="34" charset="0"/>
              </a:rPr>
              <a:t>showed                                 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990600"/>
            <a:ext cx="88392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FAMILY  RULES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</a:t>
            </a:r>
            <a:r>
              <a:rPr lang="en-US" altLang="zh-CN" b="1" u="sng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Don’t talk loudly.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2.____________________________________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3.____________________________________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4.___________________________________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5.____________________________________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6.___________________________________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611188" y="2060575"/>
            <a:ext cx="7058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800000"/>
                </a:solidFill>
              </a:rPr>
              <a:t>Don’t watch TV late at night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611188" y="2492375"/>
            <a:ext cx="9505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Turn off the lights when you leave the room.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755650" y="2924175"/>
            <a:ext cx="3040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Don’t waste water.</a:t>
            </a: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827088" y="3429000"/>
            <a:ext cx="318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Don’t sleep too late.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827088" y="3860800"/>
            <a:ext cx="6334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Don’t eat and read at the same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4" grpId="0" autoUpdateAnimBg="0"/>
      <p:bldP spid="68615" grpId="0" autoUpdateAnimBg="0"/>
      <p:bldP spid="68616" grpId="0" autoUpdateAnimBg="0"/>
      <p:bldP spid="68617" grpId="0" autoUpdateAnimBg="0"/>
      <p:bldP spid="6861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247650" y="1989138"/>
            <a:ext cx="1804988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600" b="1"/>
              <a:t>We </a:t>
            </a:r>
            <a:r>
              <a:rPr lang="en-US" altLang="zh-CN" sz="3600" b="1">
                <a:solidFill>
                  <a:srgbClr val="FF0000"/>
                </a:solidFill>
              </a:rPr>
              <a:t>can</a:t>
            </a:r>
          </a:p>
        </p:txBody>
      </p:sp>
      <p:sp>
        <p:nvSpPr>
          <p:cNvPr id="143363" name="Line 3"/>
          <p:cNvSpPr>
            <a:spLocks noChangeShapeType="1"/>
          </p:cNvSpPr>
          <p:nvPr/>
        </p:nvSpPr>
        <p:spPr bwMode="auto">
          <a:xfrm flipV="1">
            <a:off x="1836738" y="692150"/>
            <a:ext cx="1368425" cy="16573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64" name="Line 4"/>
          <p:cNvSpPr>
            <a:spLocks noChangeShapeType="1"/>
          </p:cNvSpPr>
          <p:nvPr/>
        </p:nvSpPr>
        <p:spPr bwMode="auto">
          <a:xfrm flipV="1">
            <a:off x="1836738" y="1773238"/>
            <a:ext cx="1368425" cy="57626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65" name="Line 5"/>
          <p:cNvSpPr>
            <a:spLocks noChangeShapeType="1"/>
          </p:cNvSpPr>
          <p:nvPr/>
        </p:nvSpPr>
        <p:spPr bwMode="auto">
          <a:xfrm>
            <a:off x="1836738" y="2378075"/>
            <a:ext cx="1368425" cy="6191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366" name="Text Box 6"/>
          <p:cNvSpPr txBox="1">
            <a:spLocks noChangeArrowheads="1"/>
          </p:cNvSpPr>
          <p:nvPr/>
        </p:nvSpPr>
        <p:spPr bwMode="auto">
          <a:xfrm>
            <a:off x="3132138" y="188913"/>
            <a:ext cx="5832475" cy="666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do homework in class.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play computer games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listen to the teachers in class. 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watch TV on school nights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read a book.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wear hats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listen to music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eat anything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draw on the wall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ride bikes at school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 autoUpdateAnimBg="0"/>
      <p:bldP spid="143363" grpId="0" animBg="1"/>
      <p:bldP spid="143364" grpId="0" animBg="1"/>
      <p:bldP spid="143365" grpId="0" animBg="1"/>
      <p:bldP spid="1433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Line 2"/>
          <p:cNvSpPr>
            <a:spLocks noChangeShapeType="1"/>
          </p:cNvSpPr>
          <p:nvPr/>
        </p:nvSpPr>
        <p:spPr bwMode="auto">
          <a:xfrm flipV="1">
            <a:off x="2195513" y="1268413"/>
            <a:ext cx="1152525" cy="1081087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87" name="Line 3"/>
          <p:cNvSpPr>
            <a:spLocks noChangeShapeType="1"/>
          </p:cNvSpPr>
          <p:nvPr/>
        </p:nvSpPr>
        <p:spPr bwMode="auto">
          <a:xfrm>
            <a:off x="2195513" y="2378075"/>
            <a:ext cx="1152525" cy="42863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88" name="Line 4"/>
          <p:cNvSpPr>
            <a:spLocks noChangeShapeType="1"/>
          </p:cNvSpPr>
          <p:nvPr/>
        </p:nvSpPr>
        <p:spPr bwMode="auto">
          <a:xfrm>
            <a:off x="2195513" y="2378075"/>
            <a:ext cx="1152525" cy="1195388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89" name="Line 5"/>
          <p:cNvSpPr>
            <a:spLocks noChangeShapeType="1"/>
          </p:cNvSpPr>
          <p:nvPr/>
        </p:nvSpPr>
        <p:spPr bwMode="auto">
          <a:xfrm>
            <a:off x="2195513" y="2378075"/>
            <a:ext cx="1152525" cy="1698625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90" name="Line 6"/>
          <p:cNvSpPr>
            <a:spLocks noChangeShapeType="1"/>
          </p:cNvSpPr>
          <p:nvPr/>
        </p:nvSpPr>
        <p:spPr bwMode="auto">
          <a:xfrm>
            <a:off x="2195513" y="2378075"/>
            <a:ext cx="1223962" cy="2346325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91" name="Line 7"/>
          <p:cNvSpPr>
            <a:spLocks noChangeShapeType="1"/>
          </p:cNvSpPr>
          <p:nvPr/>
        </p:nvSpPr>
        <p:spPr bwMode="auto">
          <a:xfrm>
            <a:off x="2195513" y="2378075"/>
            <a:ext cx="1223962" cy="2995613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>
            <a:off x="2195513" y="2378075"/>
            <a:ext cx="1152525" cy="371475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93" name="Text Box 9"/>
          <p:cNvSpPr txBox="1">
            <a:spLocks noChangeArrowheads="1"/>
          </p:cNvSpPr>
          <p:nvPr/>
        </p:nvSpPr>
        <p:spPr bwMode="auto">
          <a:xfrm>
            <a:off x="3276600" y="188913"/>
            <a:ext cx="5832475" cy="666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do homework in class.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play computer games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listen to the teachers in class. 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watch TV on school nights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read a book.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wear hats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listen to music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eat anything in class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draw on the wall</a:t>
            </a:r>
          </a:p>
          <a:p>
            <a:pPr>
              <a:lnSpc>
                <a:spcPct val="110000"/>
              </a:lnSpc>
              <a:buClr>
                <a:srgbClr val="000000"/>
              </a:buClr>
              <a:buSzPct val="100000"/>
            </a:pPr>
            <a:r>
              <a:rPr lang="en-US" altLang="zh-CN" sz="3600" b="1"/>
              <a:t>ride bikes at school</a:t>
            </a:r>
          </a:p>
        </p:txBody>
      </p:sp>
      <p:sp>
        <p:nvSpPr>
          <p:cNvPr id="144394" name="Text Box 10"/>
          <p:cNvSpPr txBox="1">
            <a:spLocks noChangeArrowheads="1"/>
          </p:cNvSpPr>
          <p:nvPr/>
        </p:nvSpPr>
        <p:spPr bwMode="auto">
          <a:xfrm>
            <a:off x="247650" y="1989138"/>
            <a:ext cx="2020888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en-US" altLang="zh-CN" sz="3600" b="1"/>
              <a:t>We </a:t>
            </a:r>
            <a:r>
              <a:rPr lang="en-US" altLang="zh-CN" sz="3600" b="1">
                <a:solidFill>
                  <a:srgbClr val="006600"/>
                </a:solidFill>
              </a:rPr>
              <a:t>can’t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animBg="1"/>
      <p:bldP spid="144387" grpId="0" animBg="1"/>
      <p:bldP spid="144388" grpId="0" animBg="1"/>
      <p:bldP spid="144389" grpId="0" animBg="1"/>
      <p:bldP spid="144390" grpId="0" animBg="1"/>
      <p:bldP spid="144391" grpId="0" animBg="1"/>
      <p:bldP spid="144392" grpId="0" animBg="1"/>
      <p:bldP spid="144393" grpId="0" autoUpdateAnimBg="0"/>
      <p:bldP spid="14439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on't eat in the classroo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3505200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85800"/>
            <a:ext cx="3429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1403350" y="5157788"/>
            <a:ext cx="5403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</a:rPr>
              <a:t>Don’t eat</a:t>
            </a:r>
            <a:r>
              <a:rPr lang="en-US" altLang="zh-CN" sz="3600" b="1">
                <a:solidFill>
                  <a:srgbClr val="6B4EE4"/>
                </a:solidFill>
              </a:rPr>
              <a:t> </a:t>
            </a:r>
            <a:r>
              <a:rPr lang="en-US" altLang="zh-CN" sz="3600" b="1">
                <a:solidFill>
                  <a:srgbClr val="6666FF"/>
                </a:solidFill>
              </a:rPr>
              <a:t>in the classroom.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1619250" y="3644900"/>
            <a:ext cx="533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Can</a:t>
            </a:r>
            <a:r>
              <a:rPr lang="en-US" altLang="zh-CN" sz="3200" b="1">
                <a:solidFill>
                  <a:schemeClr val="tx2"/>
                </a:solidFill>
              </a:rPr>
              <a:t> we eat in class?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</a:rPr>
              <a:t>No, we </a:t>
            </a:r>
            <a:r>
              <a:rPr lang="en-US" altLang="zh-CN" sz="3200" b="1">
                <a:solidFill>
                  <a:srgbClr val="0000FF"/>
                </a:solidFill>
              </a:rPr>
              <a:t>can’t.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utoUpdateAnimBg="0"/>
      <p:bldP spid="7987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03"/>
          <p:cNvPicPr>
            <a:picLocks noChangeAspect="1" noChangeArrowheads="1"/>
          </p:cNvPicPr>
          <p:nvPr/>
        </p:nvPicPr>
        <p:blipFill>
          <a:blip r:embed="rId3">
            <a:lum bright="-60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5" r="41322" b="8527"/>
          <a:stretch>
            <a:fillRect/>
          </a:stretch>
        </p:blipFill>
        <p:spPr bwMode="auto">
          <a:xfrm>
            <a:off x="2700338" y="981075"/>
            <a:ext cx="3600450" cy="2590800"/>
          </a:xfrm>
          <a:prstGeom prst="rect">
            <a:avLst/>
          </a:prstGeom>
          <a:noFill/>
          <a:ln w="190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5219700" y="2492375"/>
            <a:ext cx="1041400" cy="747713"/>
          </a:xfrm>
          <a:prstGeom prst="ellipse">
            <a:avLst/>
          </a:prstGeom>
          <a:solidFill>
            <a:schemeClr val="accent1"/>
          </a:solidFill>
          <a:ln w="19050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 flipH="1">
            <a:off x="5364163" y="2924175"/>
            <a:ext cx="2492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5724525" y="249237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5618163" y="2838450"/>
            <a:ext cx="131762" cy="101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2743200" y="3502025"/>
            <a:ext cx="3516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arrive late for class</a:t>
            </a: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228600" y="4495800"/>
            <a:ext cx="5119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66FF"/>
                </a:solidFill>
              </a:rPr>
              <a:t>Can</a:t>
            </a:r>
            <a:r>
              <a:rPr lang="en-US" altLang="zh-CN" sz="3200" b="1">
                <a:solidFill>
                  <a:schemeClr val="accent2"/>
                </a:solidFill>
              </a:rPr>
              <a:t> </a:t>
            </a:r>
            <a:r>
              <a:rPr lang="en-US" altLang="zh-CN" sz="3200" b="1"/>
              <a:t>we arrive late for class?</a:t>
            </a: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6096000" y="4494213"/>
            <a:ext cx="25431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ea typeface="Gulim" pitchFamily="34" charset="-127"/>
              </a:rPr>
              <a:t>No, we </a:t>
            </a:r>
            <a:r>
              <a:rPr lang="en-US" altLang="zh-CN" sz="3200" b="1">
                <a:solidFill>
                  <a:srgbClr val="0066FF"/>
                </a:solidFill>
                <a:ea typeface="Gulim" pitchFamily="34" charset="-127"/>
              </a:rPr>
              <a:t>can’t</a:t>
            </a:r>
            <a:r>
              <a:rPr lang="en-US" altLang="zh-CN" sz="3200" b="1">
                <a:ea typeface="Gulim" pitchFamily="34" charset="-127"/>
              </a:rPr>
              <a:t>.</a:t>
            </a:r>
            <a:r>
              <a:rPr lang="en-US" altLang="zh-CN" sz="3200" b="1"/>
              <a:t> </a:t>
            </a: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2268538" y="5535613"/>
            <a:ext cx="5276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66"/>
                </a:solidFill>
              </a:rPr>
              <a:t>Don’t arrive</a:t>
            </a:r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6666FF"/>
                </a:solidFill>
              </a:rPr>
              <a:t>late for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3" grpId="0"/>
      <p:bldP spid="80904" grpId="0"/>
      <p:bldP spid="80905" grpId="0"/>
      <p:bldP spid="8090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2212</Words>
  <Application>Microsoft Office PowerPoint</Application>
  <PresentationFormat>全屏显示(4:3)</PresentationFormat>
  <Paragraphs>464</Paragraphs>
  <Slides>57</Slides>
  <Notes>3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69" baseType="lpstr">
      <vt:lpstr>Times New Roman</vt:lpstr>
      <vt:lpstr>宋体</vt:lpstr>
      <vt:lpstr>Arial</vt:lpstr>
      <vt:lpstr>Jokerman</vt:lpstr>
      <vt:lpstr>华文细黑</vt:lpstr>
      <vt:lpstr>Gulim</vt:lpstr>
      <vt:lpstr>Dotum</vt:lpstr>
      <vt:lpstr>楷体_GB2312</vt:lpstr>
      <vt:lpstr>Comic Sans MS</vt:lpstr>
      <vt:lpstr>Wingdings</vt:lpstr>
      <vt:lpstr>自定义设计方案</vt:lpstr>
      <vt:lpstr>默认设计模板</vt:lpstr>
      <vt:lpstr>PowerPoint 演示文稿</vt:lpstr>
      <vt:lpstr>Review:</vt:lpstr>
      <vt:lpstr>Words and expressions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be late for class =  arrive late for class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2a. Listen. Check the activities Alan and Cindy talk about.</vt:lpstr>
      <vt:lpstr>2b. Listen again. Can Alan and Cindy do these activities? Circle “can” or “can’t” above.</vt:lpstr>
      <vt:lpstr>PowerPoint 演示文稿</vt:lpstr>
      <vt:lpstr>Practice：In pairs.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FAMILY  RULES</vt:lpstr>
      <vt:lpstr>FAMILY  RULES</vt:lpstr>
      <vt:lpstr>FAMILY  RULES</vt:lpstr>
      <vt:lpstr>FAMILY  RULES</vt:lpstr>
      <vt:lpstr>FAMILY  RULES</vt:lpstr>
      <vt:lpstr>FAMILY  RULES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JUJUMAO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32</cp:revision>
  <dcterms:created xsi:type="dcterms:W3CDTF">2006-02-26T04:08:52Z</dcterms:created>
  <dcterms:modified xsi:type="dcterms:W3CDTF">2015-08-12T02:04:39Z</dcterms:modified>
</cp:coreProperties>
</file>